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handoutMasterIdLst>
    <p:handoutMasterId r:id="rId43"/>
  </p:handoutMasterIdLst>
  <p:sldIdLst>
    <p:sldId id="745" r:id="rId2"/>
    <p:sldId id="823" r:id="rId3"/>
    <p:sldId id="879" r:id="rId4"/>
    <p:sldId id="880" r:id="rId5"/>
    <p:sldId id="883" r:id="rId6"/>
    <p:sldId id="881" r:id="rId7"/>
    <p:sldId id="882" r:id="rId8"/>
    <p:sldId id="844" r:id="rId9"/>
    <p:sldId id="845" r:id="rId10"/>
    <p:sldId id="848" r:id="rId11"/>
    <p:sldId id="885" r:id="rId12"/>
    <p:sldId id="889" r:id="rId13"/>
    <p:sldId id="887" r:id="rId14"/>
    <p:sldId id="884" r:id="rId15"/>
    <p:sldId id="852" r:id="rId16"/>
    <p:sldId id="853" r:id="rId17"/>
    <p:sldId id="867" r:id="rId18"/>
    <p:sldId id="878" r:id="rId19"/>
    <p:sldId id="877" r:id="rId20"/>
    <p:sldId id="858" r:id="rId21"/>
    <p:sldId id="860" r:id="rId22"/>
    <p:sldId id="864" r:id="rId23"/>
    <p:sldId id="865" r:id="rId24"/>
    <p:sldId id="886" r:id="rId25"/>
    <p:sldId id="861" r:id="rId26"/>
    <p:sldId id="890" r:id="rId27"/>
    <p:sldId id="868" r:id="rId28"/>
    <p:sldId id="847" r:id="rId29"/>
    <p:sldId id="849" r:id="rId30"/>
    <p:sldId id="891" r:id="rId31"/>
    <p:sldId id="892" r:id="rId32"/>
    <p:sldId id="893" r:id="rId33"/>
    <p:sldId id="894" r:id="rId34"/>
    <p:sldId id="875" r:id="rId35"/>
    <p:sldId id="869" r:id="rId36"/>
    <p:sldId id="870" r:id="rId37"/>
    <p:sldId id="871" r:id="rId38"/>
    <p:sldId id="872" r:id="rId39"/>
    <p:sldId id="873" r:id="rId40"/>
    <p:sldId id="874" r:id="rId41"/>
  </p:sldIdLst>
  <p:sldSz cx="9144000" cy="6858000" type="screen4x3"/>
  <p:notesSz cx="6940550" cy="9080500"/>
  <p:defaultTextStyle>
    <a:defPPr>
      <a:defRPr lang="en-US"/>
    </a:defPPr>
    <a:lvl1pPr algn="l" rtl="0" eaLnBrk="0" fontAlgn="base" hangingPunct="0">
      <a:spcBef>
        <a:spcPct val="20000"/>
      </a:spcBef>
      <a:spcAft>
        <a:spcPct val="0"/>
      </a:spcAft>
      <a:buSzPct val="100000"/>
      <a:defRPr sz="1600" b="1" kern="1200">
        <a:solidFill>
          <a:schemeClr val="tx1"/>
        </a:solidFill>
        <a:latin typeface="Times" charset="0"/>
        <a:ea typeface="+mn-ea"/>
        <a:cs typeface="+mn-cs"/>
      </a:defRPr>
    </a:lvl1pPr>
    <a:lvl2pPr marL="457200" algn="l" rtl="0" eaLnBrk="0" fontAlgn="base" hangingPunct="0">
      <a:spcBef>
        <a:spcPct val="20000"/>
      </a:spcBef>
      <a:spcAft>
        <a:spcPct val="0"/>
      </a:spcAft>
      <a:buSzPct val="100000"/>
      <a:defRPr sz="1600" b="1" kern="1200">
        <a:solidFill>
          <a:schemeClr val="tx1"/>
        </a:solidFill>
        <a:latin typeface="Times" charset="0"/>
        <a:ea typeface="+mn-ea"/>
        <a:cs typeface="+mn-cs"/>
      </a:defRPr>
    </a:lvl2pPr>
    <a:lvl3pPr marL="914400" algn="l" rtl="0" eaLnBrk="0" fontAlgn="base" hangingPunct="0">
      <a:spcBef>
        <a:spcPct val="20000"/>
      </a:spcBef>
      <a:spcAft>
        <a:spcPct val="0"/>
      </a:spcAft>
      <a:buSzPct val="100000"/>
      <a:defRPr sz="1600" b="1" kern="1200">
        <a:solidFill>
          <a:schemeClr val="tx1"/>
        </a:solidFill>
        <a:latin typeface="Times" charset="0"/>
        <a:ea typeface="+mn-ea"/>
        <a:cs typeface="+mn-cs"/>
      </a:defRPr>
    </a:lvl3pPr>
    <a:lvl4pPr marL="1371600" algn="l" rtl="0" eaLnBrk="0" fontAlgn="base" hangingPunct="0">
      <a:spcBef>
        <a:spcPct val="20000"/>
      </a:spcBef>
      <a:spcAft>
        <a:spcPct val="0"/>
      </a:spcAft>
      <a:buSzPct val="100000"/>
      <a:defRPr sz="1600" b="1" kern="1200">
        <a:solidFill>
          <a:schemeClr val="tx1"/>
        </a:solidFill>
        <a:latin typeface="Times" charset="0"/>
        <a:ea typeface="+mn-ea"/>
        <a:cs typeface="+mn-cs"/>
      </a:defRPr>
    </a:lvl4pPr>
    <a:lvl5pPr marL="1828800" algn="l" rtl="0" eaLnBrk="0" fontAlgn="base" hangingPunct="0">
      <a:spcBef>
        <a:spcPct val="20000"/>
      </a:spcBef>
      <a:spcAft>
        <a:spcPct val="0"/>
      </a:spcAft>
      <a:buSzPct val="100000"/>
      <a:defRPr sz="1600" b="1" kern="1200">
        <a:solidFill>
          <a:schemeClr val="tx1"/>
        </a:solidFill>
        <a:latin typeface="Times" charset="0"/>
        <a:ea typeface="+mn-ea"/>
        <a:cs typeface="+mn-cs"/>
      </a:defRPr>
    </a:lvl5pPr>
    <a:lvl6pPr marL="2286000" algn="l" defTabSz="457200" rtl="0" eaLnBrk="1" latinLnBrk="0" hangingPunct="1">
      <a:defRPr sz="1600" b="1" kern="1200">
        <a:solidFill>
          <a:schemeClr val="tx1"/>
        </a:solidFill>
        <a:latin typeface="Times" charset="0"/>
        <a:ea typeface="+mn-ea"/>
        <a:cs typeface="+mn-cs"/>
      </a:defRPr>
    </a:lvl6pPr>
    <a:lvl7pPr marL="2743200" algn="l" defTabSz="457200" rtl="0" eaLnBrk="1" latinLnBrk="0" hangingPunct="1">
      <a:defRPr sz="1600" b="1" kern="1200">
        <a:solidFill>
          <a:schemeClr val="tx1"/>
        </a:solidFill>
        <a:latin typeface="Times" charset="0"/>
        <a:ea typeface="+mn-ea"/>
        <a:cs typeface="+mn-cs"/>
      </a:defRPr>
    </a:lvl7pPr>
    <a:lvl8pPr marL="3200400" algn="l" defTabSz="457200" rtl="0" eaLnBrk="1" latinLnBrk="0" hangingPunct="1">
      <a:defRPr sz="1600" b="1" kern="1200">
        <a:solidFill>
          <a:schemeClr val="tx1"/>
        </a:solidFill>
        <a:latin typeface="Times" charset="0"/>
        <a:ea typeface="+mn-ea"/>
        <a:cs typeface="+mn-cs"/>
      </a:defRPr>
    </a:lvl8pPr>
    <a:lvl9pPr marL="3657600" algn="l" defTabSz="457200" rtl="0" eaLnBrk="1" latinLnBrk="0" hangingPunct="1">
      <a:defRPr sz="1600" b="1"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F4D"/>
    <a:srgbClr val="612900"/>
    <a:srgbClr val="00D200"/>
    <a:srgbClr val="FA0456"/>
    <a:srgbClr val="0DC37E"/>
    <a:srgbClr val="1CF09F"/>
    <a:srgbClr val="3AF2AC"/>
    <a:srgbClr val="01D958"/>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3" autoAdjust="0"/>
    <p:restoredTop sz="98976" autoAdjust="0"/>
  </p:normalViewPr>
  <p:slideViewPr>
    <p:cSldViewPr snapToGrid="0" snapToObjects="1">
      <p:cViewPr varScale="1">
        <p:scale>
          <a:sx n="97" d="100"/>
          <a:sy n="97" d="100"/>
        </p:scale>
        <p:origin x="-1144" y="-104"/>
      </p:cViewPr>
      <p:guideLst>
        <p:guide orient="horz" pos="2932"/>
        <p:guide pos="56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638" y="-96"/>
      </p:cViewPr>
      <p:guideLst>
        <p:guide orient="horz" pos="2860"/>
        <p:guide pos="2186"/>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967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3" y="4340225"/>
            <a:ext cx="5049837" cy="4105275"/>
          </a:xfrm>
          <a:prstGeom prst="rect">
            <a:avLst/>
          </a:prstGeom>
          <a:noFill/>
          <a:ln w="12700">
            <a:noFill/>
            <a:miter lim="800000"/>
            <a:headEnd/>
            <a:tailEnd/>
          </a:ln>
          <a:effectLst/>
        </p:spPr>
        <p:txBody>
          <a:bodyPr vert="horz" wrap="square" lIns="90581" tIns="46085" rIns="90581" bIns="460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209675" y="687388"/>
            <a:ext cx="4522788" cy="3392487"/>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535562653"/>
      </p:ext>
    </p:extLst>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charset="0"/>
        <a:ea typeface="+mn-ea"/>
        <a:cs typeface="+mn-cs"/>
      </a:defRPr>
    </a:lvl1pPr>
    <a:lvl2pPr marL="452438"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04875"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57313"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09750" algn="l" defTabSz="9048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ideas I am going to present today are ideas that several of us at Sandia and Oak Ridge have been thinking about for a while now on how to most effectively implement</a:t>
            </a:r>
            <a:r>
              <a:rPr lang="en-US" baseline="0" dirty="0" smtClean="0"/>
              <a:t> uncertainty calculations on likely </a:t>
            </a:r>
            <a:r>
              <a:rPr lang="en-US" baseline="0" dirty="0" err="1" smtClean="0"/>
              <a:t>exascale</a:t>
            </a:r>
            <a:r>
              <a:rPr lang="en-US" baseline="0" dirty="0" smtClean="0"/>
              <a:t> architectures.</a:t>
            </a:r>
          </a:p>
        </p:txBody>
      </p:sp>
    </p:spTree>
    <p:extLst>
      <p:ext uri="{BB962C8B-B14F-4D97-AF65-F5344CB8AC3E}">
        <p14:creationId xmlns:p14="http://schemas.microsoft.com/office/powerpoint/2010/main" val="110485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xfrm>
            <a:off x="3931372" y="8624899"/>
            <a:ext cx="3007572" cy="454025"/>
          </a:xfrm>
          <a:prstGeom prst="rect">
            <a:avLst/>
          </a:prstGeom>
          <a:ln/>
        </p:spPr>
        <p:txBody>
          <a:bodyPr/>
          <a:lstStyle/>
          <a:p>
            <a:fld id="{CB5433FA-372A-264A-8A6B-6B12085C7E5D}" type="slidenum">
              <a:rPr lang="en-US"/>
              <a:pPr/>
              <a:t>20</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p:cNvSpPr>
          <p:nvPr>
            <p:ph type="body" idx="1"/>
          </p:nvPr>
        </p:nvSpPr>
        <p:spPr/>
        <p:txBody>
          <a:bodyPr/>
          <a:lstStyle/>
          <a:p>
            <a:pPr>
              <a:buFont typeface="Arial"/>
              <a:buNone/>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a:xfrm>
            <a:off x="3931372" y="8624899"/>
            <a:ext cx="3007572" cy="454025"/>
          </a:xfrm>
          <a:prstGeom prst="rect">
            <a:avLst/>
          </a:prstGeom>
        </p:spPr>
        <p:txBody>
          <a:bodyPr/>
          <a:lstStyle/>
          <a:p>
            <a:fld id="{671B38A4-D2C2-DD48-AE25-4DAE7B824D2A}" type="slidenum">
              <a:rPr lang="en-US" smtClean="0"/>
              <a:t>3</a:t>
            </a:fld>
            <a:endParaRPr lang="en-US"/>
          </a:p>
        </p:txBody>
      </p:sp>
    </p:spTree>
    <p:extLst>
      <p:ext uri="{BB962C8B-B14F-4D97-AF65-F5344CB8AC3E}">
        <p14:creationId xmlns:p14="http://schemas.microsoft.com/office/powerpoint/2010/main" val="258235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a:xfrm>
            <a:off x="3931372" y="8624899"/>
            <a:ext cx="3007572" cy="454025"/>
          </a:xfrm>
          <a:prstGeom prst="rect">
            <a:avLst/>
          </a:prstGeom>
        </p:spPr>
        <p:txBody>
          <a:bodyPr/>
          <a:lstStyle/>
          <a:p>
            <a:fld id="{671B38A4-D2C2-DD48-AE25-4DAE7B824D2A}" type="slidenum">
              <a:rPr lang="en-US" smtClean="0"/>
              <a:t>4</a:t>
            </a:fld>
            <a:endParaRPr lang="en-US"/>
          </a:p>
        </p:txBody>
      </p:sp>
    </p:spTree>
    <p:extLst>
      <p:ext uri="{BB962C8B-B14F-4D97-AF65-F5344CB8AC3E}">
        <p14:creationId xmlns:p14="http://schemas.microsoft.com/office/powerpoint/2010/main" val="258235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xfrm>
            <a:off x="3931372" y="8624899"/>
            <a:ext cx="3007572" cy="454025"/>
          </a:xfrm>
          <a:prstGeom prst="rect">
            <a:avLst/>
          </a:prstGeom>
          <a:ln/>
        </p:spPr>
        <p:txBody>
          <a:bodyPr/>
          <a:lstStyle/>
          <a:p>
            <a:fld id="{FD75D5B2-8344-5B4A-A744-06163F08718C}" type="slidenum">
              <a:rPr lang="en-US"/>
              <a:pPr/>
              <a:t>10</a:t>
            </a:fld>
            <a:endParaRPr lang="en-US"/>
          </a:p>
        </p:txBody>
      </p:sp>
      <p:sp>
        <p:nvSpPr>
          <p:cNvPr id="175106" name="Rectangle 1026"/>
          <p:cNvSpPr>
            <a:spLocks noGrp="1" noRot="1" noChangeAspect="1" noChangeArrowheads="1"/>
          </p:cNvSpPr>
          <p:nvPr>
            <p:ph type="sldImg"/>
          </p:nvPr>
        </p:nvSpPr>
        <p:spPr bwMode="auto">
          <a:xfrm>
            <a:off x="1200150" y="681038"/>
            <a:ext cx="4540250" cy="3405187"/>
          </a:xfrm>
          <a:prstGeom prst="rect">
            <a:avLst/>
          </a:prstGeom>
          <a:solidFill>
            <a:srgbClr val="FFFFFF"/>
          </a:solidFill>
          <a:ln>
            <a:solidFill>
              <a:srgbClr val="000000"/>
            </a:solidFill>
            <a:miter lim="800000"/>
            <a:headEnd/>
            <a:tailEnd/>
          </a:ln>
        </p:spPr>
      </p:sp>
      <p:sp>
        <p:nvSpPr>
          <p:cNvPr id="175107" name="Rectangle 1027"/>
          <p:cNvSpPr>
            <a:spLocks noGrp="1" noChangeArrowheads="1"/>
          </p:cNvSpPr>
          <p:nvPr>
            <p:ph type="body" idx="1"/>
          </p:nvPr>
        </p:nvSpPr>
        <p:spPr bwMode="auto">
          <a:xfrm>
            <a:off x="925407" y="4313238"/>
            <a:ext cx="5089737" cy="4086225"/>
          </a:xfrm>
          <a:prstGeom prst="rect">
            <a:avLst/>
          </a:prstGeom>
          <a:solidFill>
            <a:srgbClr val="FFFFFF"/>
          </a:solidFill>
          <a:ln>
            <a:solidFill>
              <a:srgbClr val="000000"/>
            </a:solidFill>
            <a:miter lim="800000"/>
            <a:headEnd/>
            <a:tailEnd/>
          </a:ln>
        </p:spPr>
        <p:txBody>
          <a:bodyPr>
            <a:prstTxWarp prst="textNoShape">
              <a:avLst/>
            </a:prstTxWarp>
          </a:bodyPr>
          <a:lstStyle/>
          <a:p>
            <a:pPr>
              <a:buFontTx/>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Since then we have generalized</a:t>
            </a:r>
            <a:r>
              <a:rPr lang="en-US" baseline="0" dirty="0" smtClean="0"/>
              <a:t> this technique and codified its use in this components approach</a:t>
            </a:r>
          </a:p>
          <a:p>
            <a:pPr marL="171450" indent="-171450">
              <a:buFont typeface="Arial"/>
              <a:buChar char="•"/>
            </a:pPr>
            <a:r>
              <a:rPr lang="en-US" baseline="0" dirty="0" smtClean="0"/>
              <a:t>In general C++ templates are a very powerful method of abstraction by introducing compile-time polymorphism</a:t>
            </a:r>
          </a:p>
          <a:p>
            <a:pPr marL="171450" indent="-171450">
              <a:buFont typeface="Arial"/>
              <a:buChar char="•"/>
            </a:pPr>
            <a:r>
              <a:rPr lang="en-US" baseline="0" dirty="0" smtClean="0"/>
              <a:t>By </a:t>
            </a:r>
            <a:r>
              <a:rPr lang="en-US" baseline="0" dirty="0" err="1" smtClean="0"/>
              <a:t>templating</a:t>
            </a:r>
            <a:r>
              <a:rPr lang="en-US" baseline="0" dirty="0" smtClean="0"/>
              <a:t> algorithms on the scalar type, that is the floating point type, we can abstract different forms of embedded analysis</a:t>
            </a:r>
          </a:p>
          <a:p>
            <a:pPr marL="171450" indent="-171450">
              <a:buFont typeface="Arial"/>
              <a:buChar char="•"/>
            </a:pPr>
            <a:r>
              <a:rPr lang="en-US" baseline="0" dirty="0" smtClean="0"/>
              <a:t>This is a generalization of the automatic differentiation techniques we have discussed in the past, and we call that generalization template-based generic programming</a:t>
            </a:r>
          </a:p>
          <a:p>
            <a:pPr marL="171450" indent="-171450">
              <a:buFont typeface="Arial"/>
              <a:buChar char="•"/>
            </a:pPr>
            <a:r>
              <a:rPr lang="en-US" baseline="0" dirty="0" smtClean="0"/>
              <a:t>By </a:t>
            </a:r>
            <a:r>
              <a:rPr lang="en-US" baseline="0" dirty="0" err="1" smtClean="0"/>
              <a:t>templating</a:t>
            </a:r>
            <a:r>
              <a:rPr lang="en-US" baseline="0" dirty="0" smtClean="0"/>
              <a:t> the components on the scalar type, we provide an </a:t>
            </a:r>
            <a:r>
              <a:rPr lang="en-US" baseline="0" dirty="0" err="1" smtClean="0"/>
              <a:t>api</a:t>
            </a:r>
            <a:r>
              <a:rPr lang="en-US" baseline="0" dirty="0" smtClean="0"/>
              <a:t>…</a:t>
            </a:r>
          </a:p>
          <a:p>
            <a:pPr marL="171450" indent="-171450">
              <a:buFont typeface="Arial"/>
              <a:buChar char="•"/>
            </a:pPr>
            <a:r>
              <a:rPr lang="en-US" baseline="0" dirty="0" smtClean="0"/>
              <a:t>Using this </a:t>
            </a:r>
            <a:r>
              <a:rPr lang="en-US" baseline="0" dirty="0" err="1" smtClean="0"/>
              <a:t>templated</a:t>
            </a:r>
            <a:r>
              <a:rPr lang="en-US" baseline="0" dirty="0" smtClean="0"/>
              <a:t> API, code developers can build whole physics codes that support embedded algorithms</a:t>
            </a:r>
          </a:p>
          <a:p>
            <a:pPr marL="171450" indent="-171450">
              <a:buFont typeface="Arial"/>
              <a:buChar char="•"/>
            </a:pPr>
            <a:r>
              <a:rPr lang="en-US" baseline="0" dirty="0" smtClean="0"/>
              <a:t>There are other ways of supporting embedded algorithms, and various other packages such as those listed here have some support for them using different techniques, but the big advantage this approach has of the these others is ours is scalable to many types of embedded analysis.  </a:t>
            </a:r>
          </a:p>
        </p:txBody>
      </p:sp>
    </p:spTree>
    <p:extLst>
      <p:ext uri="{BB962C8B-B14F-4D97-AF65-F5344CB8AC3E}">
        <p14:creationId xmlns:p14="http://schemas.microsoft.com/office/powerpoint/2010/main" val="134052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Single node performance,</a:t>
            </a:r>
            <a:r>
              <a:rPr lang="en-US" baseline="0" dirty="0" smtClean="0"/>
              <a:t> thread </a:t>
            </a:r>
            <a:r>
              <a:rPr lang="en-US" baseline="0" dirty="0" err="1" smtClean="0"/>
              <a:t>parallel_for</a:t>
            </a:r>
            <a:r>
              <a:rPr lang="en-US" baseline="0" dirty="0" smtClean="0"/>
              <a:t> over cells</a:t>
            </a:r>
            <a:endParaRPr lang="en-US" dirty="0" smtClean="0"/>
          </a:p>
          <a:p>
            <a:pPr marL="171450" indent="-171450">
              <a:buFont typeface="Arial"/>
              <a:buChar char="•"/>
            </a:pPr>
            <a:r>
              <a:rPr lang="en-US" dirty="0" smtClean="0"/>
              <a:t>Speed-up</a:t>
            </a:r>
            <a:r>
              <a:rPr lang="en-US" baseline="0" dirty="0" smtClean="0"/>
              <a:t> here is coming from contiguous loads/stores, mesh reuse for larger problem sizes.  For smaller problem sizes, more work per thread</a:t>
            </a:r>
            <a:endParaRPr lang="en-US" dirty="0"/>
          </a:p>
        </p:txBody>
      </p:sp>
    </p:spTree>
    <p:extLst>
      <p:ext uri="{BB962C8B-B14F-4D97-AF65-F5344CB8AC3E}">
        <p14:creationId xmlns:p14="http://schemas.microsoft.com/office/powerpoint/2010/main" val="43939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Speed-up here</a:t>
            </a:r>
            <a:r>
              <a:rPr lang="en-US" baseline="0" dirty="0" smtClean="0"/>
              <a:t> is coming from MPI latency amortized over ensemble</a:t>
            </a:r>
            <a:endParaRPr lang="en-US" dirty="0"/>
          </a:p>
        </p:txBody>
      </p:sp>
    </p:spTree>
    <p:extLst>
      <p:ext uri="{BB962C8B-B14F-4D97-AF65-F5344CB8AC3E}">
        <p14:creationId xmlns:p14="http://schemas.microsoft.com/office/powerpoint/2010/main" val="77605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Single</a:t>
            </a:r>
            <a:r>
              <a:rPr lang="en-US" baseline="0" dirty="0" smtClean="0"/>
              <a:t> node performance, thread-</a:t>
            </a:r>
            <a:r>
              <a:rPr lang="en-US" baseline="0" dirty="0" err="1" smtClean="0"/>
              <a:t>parallel_for</a:t>
            </a:r>
            <a:r>
              <a:rPr lang="en-US" baseline="0" dirty="0" smtClean="0"/>
              <a:t> over matrix rows</a:t>
            </a:r>
            <a:endParaRPr lang="en-US" dirty="0" smtClean="0"/>
          </a:p>
          <a:p>
            <a:pPr marL="171450" indent="-171450">
              <a:buFont typeface="Arial"/>
              <a:buChar char="•"/>
            </a:pPr>
            <a:r>
              <a:rPr lang="en-US" dirty="0" smtClean="0"/>
              <a:t>Speed-up here is coming from</a:t>
            </a:r>
            <a:r>
              <a:rPr lang="en-US" baseline="0" dirty="0" smtClean="0"/>
              <a:t> contiguous loads, reuse of matrix graph for larger problem sizes.  For smaller sizes, more work per thread</a:t>
            </a:r>
            <a:endParaRPr lang="en-US" dirty="0"/>
          </a:p>
        </p:txBody>
      </p:sp>
    </p:spTree>
    <p:extLst>
      <p:ext uri="{BB962C8B-B14F-4D97-AF65-F5344CB8AC3E}">
        <p14:creationId xmlns:p14="http://schemas.microsoft.com/office/powerpoint/2010/main" val="222492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Smoothed-aggregation</a:t>
            </a:r>
            <a:r>
              <a:rPr lang="en-US" baseline="0" dirty="0" smtClean="0"/>
              <a:t> algebraic </a:t>
            </a:r>
            <a:r>
              <a:rPr lang="en-US" baseline="0" dirty="0" err="1" smtClean="0"/>
              <a:t>multigrid</a:t>
            </a:r>
            <a:r>
              <a:rPr lang="en-US" baseline="0" dirty="0" smtClean="0"/>
              <a:t> via </a:t>
            </a:r>
            <a:r>
              <a:rPr lang="en-US" baseline="0" dirty="0" err="1" smtClean="0"/>
              <a:t>MueLu</a:t>
            </a:r>
            <a:r>
              <a:rPr lang="en-US" baseline="0" dirty="0" smtClean="0"/>
              <a:t> package, </a:t>
            </a:r>
            <a:r>
              <a:rPr lang="en-US" baseline="0" dirty="0" err="1" smtClean="0"/>
              <a:t>chebyshev</a:t>
            </a:r>
            <a:r>
              <a:rPr lang="en-US" baseline="0" dirty="0" smtClean="0"/>
              <a:t> smoothers, </a:t>
            </a:r>
            <a:r>
              <a:rPr lang="en-US" baseline="0" dirty="0" err="1" smtClean="0"/>
              <a:t>superlu</a:t>
            </a:r>
            <a:r>
              <a:rPr lang="en-US" baseline="0" dirty="0" smtClean="0"/>
              <a:t> coarse-grid solve (not thread parallel)</a:t>
            </a:r>
          </a:p>
          <a:p>
            <a:pPr marL="171450" indent="-171450">
              <a:buFont typeface="Arial"/>
              <a:buChar char="•"/>
            </a:pPr>
            <a:r>
              <a:rPr lang="en-US" baseline="0" dirty="0" smtClean="0"/>
              <a:t>Speed-up comes from speed-up of mat-</a:t>
            </a:r>
            <a:r>
              <a:rPr lang="en-US" baseline="0" dirty="0" err="1" smtClean="0"/>
              <a:t>vecs</a:t>
            </a:r>
            <a:r>
              <a:rPr lang="en-US" baseline="0" dirty="0" smtClean="0"/>
              <a:t>, halo exchange.  Greater speed-up due to more unstructured matrices, smaller matrices</a:t>
            </a:r>
          </a:p>
          <a:p>
            <a:pPr marL="171450" indent="-171450">
              <a:buFont typeface="Arial"/>
              <a:buChar char="•"/>
            </a:pPr>
            <a:r>
              <a:rPr lang="en-US" baseline="0" dirty="0" smtClean="0"/>
              <a:t>Take the Xeon Phi results with a grain-of-salt.  Got wide variation in timings, but always following the same general pattern</a:t>
            </a:r>
            <a:endParaRPr lang="en-US" dirty="0"/>
          </a:p>
        </p:txBody>
      </p:sp>
    </p:spTree>
    <p:extLst>
      <p:ext uri="{BB962C8B-B14F-4D97-AF65-F5344CB8AC3E}">
        <p14:creationId xmlns:p14="http://schemas.microsoft.com/office/powerpoint/2010/main" val="414435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0988"/>
            <a:ext cx="19431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0988"/>
            <a:ext cx="56769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88"/>
            <a:ext cx="7772400" cy="1014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overview_ slide master"/>
          <p:cNvPicPr>
            <a:picLocks noChangeAspect="1" noChangeArrowheads="1"/>
          </p:cNvPicPr>
          <p:nvPr userDrawn="1"/>
        </p:nvPicPr>
        <p:blipFill>
          <a:blip r:embed="rId14"/>
          <a:srcRect/>
          <a:stretch>
            <a:fillRect/>
          </a:stretch>
        </p:blipFill>
        <p:spPr bwMode="auto">
          <a:xfrm>
            <a:off x="0" y="0"/>
            <a:ext cx="9145588" cy="6919913"/>
          </a:xfrm>
          <a:prstGeom prst="rect">
            <a:avLst/>
          </a:prstGeom>
          <a:noFill/>
          <a:ln w="9525">
            <a:noFill/>
            <a:miter lim="800000"/>
            <a:headEnd/>
            <a:tailEnd/>
          </a:ln>
        </p:spPr>
      </p:pic>
      <p:sp>
        <p:nvSpPr>
          <p:cNvPr id="1026" name="Rectangle 2"/>
          <p:cNvSpPr>
            <a:spLocks noGrp="1" noChangeArrowheads="1"/>
          </p:cNvSpPr>
          <p:nvPr>
            <p:ph type="body" idx="1"/>
          </p:nvPr>
        </p:nvSpPr>
        <p:spPr bwMode="auto">
          <a:xfrm>
            <a:off x="685800" y="1524000"/>
            <a:ext cx="7772400" cy="45720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title"/>
          </p:nvPr>
        </p:nvSpPr>
        <p:spPr bwMode="auto">
          <a:xfrm>
            <a:off x="228600" y="280988"/>
            <a:ext cx="8686800" cy="1014412"/>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612900"/>
          </a:solidFill>
          <a:latin typeface="+mn-lt"/>
          <a:ea typeface="ＭＳ Ｐゴシック" charset="-128"/>
        </a:defRPr>
      </a:lvl2pPr>
      <a:lvl3pPr marL="1085850" indent="-171450" algn="l" rtl="0" eaLnBrk="0" fontAlgn="base" hangingPunct="0">
        <a:spcBef>
          <a:spcPct val="20000"/>
        </a:spcBef>
        <a:spcAft>
          <a:spcPct val="0"/>
        </a:spcAft>
        <a:buSzPct val="100000"/>
        <a:buChar char="•"/>
        <a:defRPr sz="2000" b="1">
          <a:solidFill>
            <a:srgbClr val="612900"/>
          </a:solidFill>
          <a:latin typeface="+mn-lt"/>
          <a:ea typeface="ＭＳ Ｐゴシック" charset="-128"/>
        </a:defRPr>
      </a:lvl3pPr>
      <a:lvl4pPr marL="1543050" indent="-171450" algn="l" rtl="0" eaLnBrk="0" fontAlgn="base" hangingPunct="0">
        <a:spcBef>
          <a:spcPct val="20000"/>
        </a:spcBef>
        <a:spcAft>
          <a:spcPct val="0"/>
        </a:spcAft>
        <a:buSzPct val="100000"/>
        <a:buChar char="–"/>
        <a:defRPr b="1">
          <a:solidFill>
            <a:srgbClr val="612900"/>
          </a:solidFill>
          <a:latin typeface="+mn-lt"/>
          <a:ea typeface="ＭＳ Ｐゴシック" charset="-128"/>
        </a:defRPr>
      </a:lvl4pPr>
      <a:lvl5pPr marL="1943100" indent="-114300" algn="l" rtl="0" eaLnBrk="0" fontAlgn="base" hangingPunct="0">
        <a:spcBef>
          <a:spcPct val="20000"/>
        </a:spcBef>
        <a:spcAft>
          <a:spcPct val="0"/>
        </a:spcAft>
        <a:buSzPct val="100000"/>
        <a:buChar char="•"/>
        <a:defRPr b="1">
          <a:solidFill>
            <a:srgbClr val="612900"/>
          </a:solidFill>
          <a:latin typeface="+mn-lt"/>
          <a:ea typeface="ＭＳ Ｐゴシック" charset="-128"/>
        </a:defRPr>
      </a:lvl5pPr>
      <a:lvl6pPr marL="24003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6pPr>
      <a:lvl7pPr marL="28575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7pPr>
      <a:lvl8pPr marL="33147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8pPr>
      <a:lvl9pPr marL="37719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tphipp@sandi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trilinos.sandia.gov" TargetMode="External"/><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hyperlink" Target="http://trilinos.sandia.gov" TargetMode="External"/><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11.png"/><Relationship Id="rId5" Type="http://schemas.openxmlformats.org/officeDocument/2006/relationships/image" Target="../media/image41.jpeg"/><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 Id="rId3"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 Id="rId3" Type="http://schemas.openxmlformats.org/officeDocument/2006/relationships/image" Target="../media/image5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 Id="rId3" Type="http://schemas.openxmlformats.org/officeDocument/2006/relationships/image" Target="../media/image5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trilinos.sandia.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trilinos.sandi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hyperlink" Target="http://trilinos.sandia.gov"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image" Target="../media/image5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 Id="rId3" Type="http://schemas.openxmlformats.org/officeDocument/2006/relationships/image" Target="../media/image5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 Id="rId3" Type="http://schemas.openxmlformats.org/officeDocument/2006/relationships/image" Target="../media/image5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 Id="rId3" Type="http://schemas.openxmlformats.org/officeDocument/2006/relationships/image" Target="../media/image5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 Id="rId3" Type="http://schemas.openxmlformats.org/officeDocument/2006/relationships/image" Target="../media/image63.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0.emf"/><Relationship Id="rId5" Type="http://schemas.openxmlformats.org/officeDocument/2006/relationships/image" Target="../media/image8.tiff"/><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211917"/>
            <a:ext cx="7772400" cy="1470025"/>
          </a:xfrm>
        </p:spPr>
        <p:txBody>
          <a:bodyPr/>
          <a:lstStyle/>
          <a:p>
            <a:r>
              <a:rPr lang="en-US" dirty="0" smtClean="0"/>
              <a:t>Uncertainty </a:t>
            </a:r>
            <a:r>
              <a:rPr lang="en-US" dirty="0"/>
              <a:t>Quantification </a:t>
            </a:r>
            <a:r>
              <a:rPr lang="en-US" dirty="0" smtClean="0"/>
              <a:t>for Next-Generation Architectures</a:t>
            </a:r>
            <a:endParaRPr lang="en-US" dirty="0"/>
          </a:p>
        </p:txBody>
      </p:sp>
      <p:sp>
        <p:nvSpPr>
          <p:cNvPr id="3" name="Subtitle 2"/>
          <p:cNvSpPr>
            <a:spLocks noGrp="1"/>
          </p:cNvSpPr>
          <p:nvPr>
            <p:ph type="subTitle" idx="1"/>
          </p:nvPr>
        </p:nvSpPr>
        <p:spPr>
          <a:xfrm>
            <a:off x="856722" y="2681942"/>
            <a:ext cx="7530132" cy="3553582"/>
          </a:xfrm>
        </p:spPr>
        <p:txBody>
          <a:bodyPr>
            <a:normAutofit fontScale="92500" lnSpcReduction="10000"/>
          </a:bodyPr>
          <a:lstStyle/>
          <a:p>
            <a:pPr marL="342900" indent="-171450"/>
            <a:r>
              <a:rPr lang="en-US" dirty="0">
                <a:solidFill>
                  <a:schemeClr val="tx1"/>
                </a:solidFill>
              </a:rPr>
              <a:t>Eric </a:t>
            </a:r>
            <a:r>
              <a:rPr lang="en-US" dirty="0" smtClean="0">
                <a:solidFill>
                  <a:schemeClr val="tx1"/>
                </a:solidFill>
              </a:rPr>
              <a:t>Phipps (</a:t>
            </a:r>
            <a:r>
              <a:rPr lang="en-US" dirty="0">
                <a:solidFill>
                  <a:schemeClr val="tx1"/>
                </a:solidFill>
                <a:hlinkClick r:id="rId3"/>
              </a:rPr>
              <a:t>etphipp@</a:t>
            </a:r>
            <a:r>
              <a:rPr lang="en-US" dirty="0" smtClean="0">
                <a:solidFill>
                  <a:schemeClr val="tx1"/>
                </a:solidFill>
                <a:hlinkClick r:id="rId3"/>
              </a:rPr>
              <a:t>sandia.gov</a:t>
            </a:r>
            <a:r>
              <a:rPr lang="en-US" dirty="0" smtClean="0">
                <a:solidFill>
                  <a:schemeClr val="tx1"/>
                </a:solidFill>
              </a:rPr>
              <a:t>), </a:t>
            </a:r>
            <a:br>
              <a:rPr lang="en-US" dirty="0" smtClean="0">
                <a:solidFill>
                  <a:schemeClr val="tx1"/>
                </a:solidFill>
              </a:rPr>
            </a:br>
            <a:r>
              <a:rPr lang="en-US" dirty="0" smtClean="0">
                <a:solidFill>
                  <a:schemeClr val="tx1"/>
                </a:solidFill>
              </a:rPr>
              <a:t>H. Carter Edwards, Jonathan Hu</a:t>
            </a:r>
          </a:p>
          <a:p>
            <a:pPr marL="342900" indent="-171450"/>
            <a:r>
              <a:rPr lang="en-US" dirty="0" smtClean="0">
                <a:solidFill>
                  <a:schemeClr val="tx1"/>
                </a:solidFill>
              </a:rPr>
              <a:t>Sandia </a:t>
            </a:r>
            <a:r>
              <a:rPr lang="en-US" dirty="0">
                <a:solidFill>
                  <a:schemeClr val="tx1"/>
                </a:solidFill>
              </a:rPr>
              <a:t>National </a:t>
            </a:r>
            <a:r>
              <a:rPr lang="en-US" dirty="0" smtClean="0">
                <a:solidFill>
                  <a:schemeClr val="tx1"/>
                </a:solidFill>
              </a:rPr>
              <a:t>Laboratories</a:t>
            </a:r>
          </a:p>
          <a:p>
            <a:pPr marL="342900" indent="-171450"/>
            <a:endParaRPr lang="en-US" dirty="0" smtClean="0">
              <a:solidFill>
                <a:schemeClr val="tx1"/>
              </a:solidFill>
            </a:endParaRPr>
          </a:p>
          <a:p>
            <a:pPr marL="342900" indent="-171450"/>
            <a:r>
              <a:rPr lang="en-US" dirty="0">
                <a:solidFill>
                  <a:schemeClr val="tx2"/>
                </a:solidFill>
              </a:rPr>
              <a:t>Programming Models and Applications </a:t>
            </a:r>
            <a:r>
              <a:rPr lang="en-US" dirty="0" smtClean="0">
                <a:solidFill>
                  <a:schemeClr val="tx2"/>
                </a:solidFill>
              </a:rPr>
              <a:t>Workshop</a:t>
            </a:r>
          </a:p>
          <a:p>
            <a:pPr marL="342900" indent="-171450"/>
            <a:endParaRPr lang="en-US" dirty="0" smtClean="0">
              <a:solidFill>
                <a:schemeClr val="tx2"/>
              </a:solidFill>
            </a:endParaRPr>
          </a:p>
          <a:p>
            <a:pPr marL="342900" indent="-171450"/>
            <a:r>
              <a:rPr lang="en-US" dirty="0" smtClean="0">
                <a:solidFill>
                  <a:schemeClr val="tx2"/>
                </a:solidFill>
              </a:rPr>
              <a:t>August 5-6, 2014</a:t>
            </a:r>
          </a:p>
          <a:p>
            <a:pPr marL="342900" indent="-171450"/>
            <a:endParaRPr lang="en-US" dirty="0">
              <a:solidFill>
                <a:schemeClr val="tx2"/>
              </a:solidFill>
            </a:endParaRPr>
          </a:p>
          <a:p>
            <a:pPr marL="342900" indent="-171450"/>
            <a:r>
              <a:rPr lang="en-US" dirty="0">
                <a:solidFill>
                  <a:schemeClr val="tx1"/>
                </a:solidFill>
              </a:rPr>
              <a:t>SAND2014-16397PE </a:t>
            </a:r>
            <a:endParaRPr lang="en-US" dirty="0" smtClean="0">
              <a:solidFill>
                <a:schemeClr val="tx1"/>
              </a:solidFill>
            </a:endParaRPr>
          </a:p>
          <a:p>
            <a:pPr marL="342900" indent="-171450"/>
            <a:endParaRPr lang="en-US" dirty="0">
              <a:solidFill>
                <a:schemeClr val="tx2"/>
              </a:solidFill>
            </a:endParaRPr>
          </a:p>
          <a:p>
            <a:pPr marL="342900" indent="-171450"/>
            <a:endParaRPr lang="en-US" dirty="0">
              <a:solidFill>
                <a:schemeClr val="tx1"/>
              </a:solidFill>
            </a:endParaRPr>
          </a:p>
          <a:p>
            <a:pPr marL="342900" indent="-171450"/>
            <a:endParaRPr lang="en-US" dirty="0">
              <a:solidFill>
                <a:schemeClr val="tx1"/>
              </a:solidFill>
            </a:endParaRPr>
          </a:p>
          <a:p>
            <a:endParaRPr lang="en-US" dirty="0"/>
          </a:p>
        </p:txBody>
      </p:sp>
      <p:sp>
        <p:nvSpPr>
          <p:cNvPr id="4" name="Rectangle 7"/>
          <p:cNvSpPr>
            <a:spLocks noChangeArrowheads="1"/>
          </p:cNvSpPr>
          <p:nvPr/>
        </p:nvSpPr>
        <p:spPr bwMode="auto">
          <a:xfrm>
            <a:off x="0" y="6257150"/>
            <a:ext cx="5481556" cy="505267"/>
          </a:xfrm>
          <a:prstGeom prst="rect">
            <a:avLst/>
          </a:prstGeom>
          <a:noFill/>
          <a:ln w="12700">
            <a:noFill/>
            <a:miter lim="800000"/>
            <a:headEnd/>
            <a:tailEnd/>
          </a:ln>
          <a:effectLst/>
        </p:spPr>
        <p:txBody>
          <a:bodyPr wrap="square" lIns="90487" tIns="44450" rIns="90487" bIns="44450">
            <a:prstTxWarp prst="textNoShape">
              <a:avLst/>
            </a:prstTxWarp>
            <a:spAutoFit/>
          </a:bodyPr>
          <a:lstStyle/>
          <a:p>
            <a:pPr>
              <a:spcBef>
                <a:spcPct val="0"/>
              </a:spcBef>
              <a:buSzTx/>
            </a:pPr>
            <a:r>
              <a:rPr lang="en-US" sz="900" b="0" dirty="0">
                <a:solidFill>
                  <a:srgbClr val="000000"/>
                </a:solidFill>
                <a:latin typeface="Helvetica" charset="0"/>
              </a:rPr>
              <a:t>Sandia National Laboratories is a multi-program laboratory managed and operated by Sandia Corporation, a wholly owned subsidiary of Lockheed Martin Corporation, for the U.S. Department of Energy's National Nuclear Security Administration under contract DE-AC04-94AL85000.</a:t>
            </a:r>
          </a:p>
        </p:txBody>
      </p:sp>
    </p:spTree>
    <p:extLst>
      <p:ext uri="{BB962C8B-B14F-4D97-AF65-F5344CB8AC3E}">
        <p14:creationId xmlns:p14="http://schemas.microsoft.com/office/powerpoint/2010/main" val="2619517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26"/>
          <p:cNvSpPr>
            <a:spLocks noGrp="1" noChangeArrowheads="1"/>
          </p:cNvSpPr>
          <p:nvPr>
            <p:ph type="title"/>
          </p:nvPr>
        </p:nvSpPr>
        <p:spPr>
          <a:xfrm>
            <a:off x="1169142" y="330613"/>
            <a:ext cx="7024930" cy="747712"/>
          </a:xfrm>
          <a:noFill/>
          <a:ln/>
        </p:spPr>
        <p:txBody>
          <a:bodyPr rIns="104773"/>
          <a:lstStyle/>
          <a:p>
            <a:pPr marL="39688"/>
            <a:r>
              <a:rPr lang="en-US" dirty="0" smtClean="0"/>
              <a:t>Stokhos:  </a:t>
            </a:r>
            <a:r>
              <a:rPr lang="en-US" dirty="0" err="1" smtClean="0"/>
              <a:t>Trilinos</a:t>
            </a:r>
            <a:r>
              <a:rPr lang="en-US" dirty="0" smtClean="0"/>
              <a:t> </a:t>
            </a:r>
            <a:r>
              <a:rPr lang="en-US" dirty="0"/>
              <a:t>T</a:t>
            </a:r>
            <a:r>
              <a:rPr lang="en-US" dirty="0" smtClean="0"/>
              <a:t>ools for Embedded UQ Methods</a:t>
            </a:r>
            <a:endParaRPr lang="en-US" dirty="0"/>
          </a:p>
        </p:txBody>
      </p:sp>
      <p:sp>
        <p:nvSpPr>
          <p:cNvPr id="174083" name="Rectangle 1027"/>
          <p:cNvSpPr>
            <a:spLocks noGrp="1" noChangeArrowheads="1"/>
          </p:cNvSpPr>
          <p:nvPr>
            <p:ph type="body" idx="1"/>
          </p:nvPr>
        </p:nvSpPr>
        <p:spPr>
          <a:xfrm>
            <a:off x="201576" y="1320445"/>
            <a:ext cx="8705886" cy="5359755"/>
          </a:xfrm>
          <a:ln/>
        </p:spPr>
        <p:txBody>
          <a:bodyPr rIns="104773">
            <a:normAutofit fontScale="85000" lnSpcReduction="20000"/>
          </a:bodyPr>
          <a:lstStyle/>
          <a:p>
            <a:pPr marL="173038" indent="-173038"/>
            <a:r>
              <a:rPr lang="en-US" sz="2000" dirty="0" smtClean="0"/>
              <a:t>Provides “ensemble scalar type”</a:t>
            </a:r>
          </a:p>
          <a:p>
            <a:pPr marL="515938" lvl="1" indent="-173038"/>
            <a:r>
              <a:rPr lang="en-US" sz="1800" dirty="0" smtClean="0"/>
              <a:t>C++ class containing an array with length fixed at compile-time</a:t>
            </a:r>
          </a:p>
          <a:p>
            <a:pPr marL="515938" lvl="1" indent="-173038"/>
            <a:r>
              <a:rPr lang="en-US" sz="1800" dirty="0" smtClean="0"/>
              <a:t>Overloads all math operations by mapping operation across array</a:t>
            </a:r>
            <a:endParaRPr lang="en-US" sz="2000" dirty="0"/>
          </a:p>
          <a:p>
            <a:pPr marL="515938" lvl="1" indent="-173038"/>
            <a:endParaRPr lang="en-US" sz="2000" dirty="0" smtClean="0"/>
          </a:p>
          <a:p>
            <a:pPr marL="515938" lvl="1" indent="-173038"/>
            <a:r>
              <a:rPr lang="en-US" sz="2000" dirty="0" smtClean="0"/>
              <a:t>Uses expression templates to fuse loops</a:t>
            </a:r>
          </a:p>
          <a:p>
            <a:pPr marL="515938" lvl="1" indent="-173038"/>
            <a:endParaRPr lang="en-US" sz="2000" dirty="0" smtClean="0"/>
          </a:p>
          <a:p>
            <a:pPr marL="515938" lvl="1" indent="-173038"/>
            <a:endParaRPr lang="en-US" sz="2000" dirty="0"/>
          </a:p>
          <a:p>
            <a:pPr marL="173038" indent="-173038"/>
            <a:r>
              <a:rPr lang="en-US" sz="2000" dirty="0" smtClean="0"/>
              <a:t>Enabled in simulation codes through template-based generic </a:t>
            </a:r>
            <a:r>
              <a:rPr lang="en-US" sz="2000" dirty="0" err="1" smtClean="0"/>
              <a:t>progamming</a:t>
            </a:r>
            <a:endParaRPr lang="en-US" sz="2000" dirty="0" smtClean="0"/>
          </a:p>
          <a:p>
            <a:pPr marL="515938" lvl="1" indent="-173038"/>
            <a:r>
              <a:rPr lang="en-US" sz="1800" dirty="0" smtClean="0"/>
              <a:t>Template C++ code on scalar type</a:t>
            </a:r>
          </a:p>
          <a:p>
            <a:pPr marL="515938" lvl="1" indent="-173038"/>
            <a:r>
              <a:rPr lang="en-US" sz="1800" dirty="0" smtClean="0"/>
              <a:t>Instantiate template code on ensemble scalar type</a:t>
            </a:r>
          </a:p>
          <a:p>
            <a:pPr marL="515938" lvl="1" indent="-173038"/>
            <a:endParaRPr lang="en-US" sz="1800" dirty="0"/>
          </a:p>
          <a:p>
            <a:pPr marL="173038" indent="-173038"/>
            <a:r>
              <a:rPr lang="en-US" sz="2000" dirty="0" smtClean="0"/>
              <a:t>Integrated with </a:t>
            </a:r>
            <a:r>
              <a:rPr lang="en-US" sz="2000" dirty="0" err="1" smtClean="0"/>
              <a:t>Kokkos</a:t>
            </a:r>
            <a:r>
              <a:rPr lang="en-US" sz="2000" dirty="0" smtClean="0"/>
              <a:t> (Edwards, Sunderland, </a:t>
            </a:r>
            <a:r>
              <a:rPr lang="en-US" sz="2000" dirty="0" err="1" smtClean="0"/>
              <a:t>Trott</a:t>
            </a:r>
            <a:r>
              <a:rPr lang="en-US" sz="2000" dirty="0" smtClean="0"/>
              <a:t>) for many-core parallelism</a:t>
            </a:r>
          </a:p>
          <a:p>
            <a:pPr marL="515938" lvl="1" indent="-173038"/>
            <a:r>
              <a:rPr lang="en-US" sz="1800" dirty="0" smtClean="0"/>
              <a:t>Specializes </a:t>
            </a:r>
            <a:r>
              <a:rPr lang="en-US" sz="1800" dirty="0" err="1" smtClean="0"/>
              <a:t>Kokkos</a:t>
            </a:r>
            <a:r>
              <a:rPr lang="en-US" sz="1800" dirty="0" smtClean="0"/>
              <a:t> data-structures, execution policies to map </a:t>
            </a:r>
            <a:r>
              <a:rPr lang="en-US" sz="1800" dirty="0" err="1" smtClean="0"/>
              <a:t>vectorization</a:t>
            </a:r>
            <a:r>
              <a:rPr lang="en-US" sz="1800" dirty="0" smtClean="0"/>
              <a:t> parallelism across ensemble</a:t>
            </a:r>
          </a:p>
          <a:p>
            <a:pPr marL="515938" lvl="1" indent="-173038"/>
            <a:r>
              <a:rPr lang="en-US" sz="1800" dirty="0" smtClean="0"/>
              <a:t>For CUDA, currently requires manual modification of parallel launch to use customized execution policies</a:t>
            </a:r>
          </a:p>
          <a:p>
            <a:pPr marL="515938" lvl="1" indent="-173038"/>
            <a:endParaRPr lang="en-US" sz="1800" dirty="0"/>
          </a:p>
          <a:p>
            <a:pPr marL="173038" indent="-173038"/>
            <a:r>
              <a:rPr lang="en-US" sz="2000" dirty="0" smtClean="0"/>
              <a:t>Integrated with </a:t>
            </a:r>
            <a:r>
              <a:rPr lang="en-US" sz="2000" dirty="0" err="1" smtClean="0"/>
              <a:t>Tpetra</a:t>
            </a:r>
            <a:r>
              <a:rPr lang="en-US" sz="2000" dirty="0" smtClean="0"/>
              <a:t>-based solvers for hybrid (MPI+X) parallel linear algebra</a:t>
            </a:r>
          </a:p>
          <a:p>
            <a:pPr marL="515938" lvl="1" indent="-173038"/>
            <a:r>
              <a:rPr lang="en-US" sz="1800" dirty="0" smtClean="0"/>
              <a:t>Exploits </a:t>
            </a:r>
            <a:r>
              <a:rPr lang="en-US" sz="1800" dirty="0" err="1" smtClean="0"/>
              <a:t>templating</a:t>
            </a:r>
            <a:r>
              <a:rPr lang="en-US" sz="1800" dirty="0" smtClean="0"/>
              <a:t> on scalar type</a:t>
            </a:r>
          </a:p>
          <a:p>
            <a:pPr marL="515938" lvl="1" indent="-173038"/>
            <a:r>
              <a:rPr lang="en-US" sz="1800" dirty="0" smtClean="0"/>
              <a:t>Optimized linear algebra kernels for ensemble scalar type</a:t>
            </a:r>
          </a:p>
          <a:p>
            <a:pPr marL="515938" lvl="1" indent="-173038"/>
            <a:r>
              <a:rPr lang="en-US" sz="1800" dirty="0" err="1" smtClean="0"/>
              <a:t>Krylov</a:t>
            </a:r>
            <a:r>
              <a:rPr lang="en-US" sz="1800" dirty="0" smtClean="0"/>
              <a:t> solvers (</a:t>
            </a:r>
            <a:r>
              <a:rPr lang="en-US" sz="1800" dirty="0" err="1" smtClean="0"/>
              <a:t>Belos</a:t>
            </a:r>
            <a:r>
              <a:rPr lang="en-US" sz="1800" dirty="0" smtClean="0"/>
              <a:t>), Incomplete factorization </a:t>
            </a:r>
            <a:r>
              <a:rPr lang="en-US" sz="1800" dirty="0" err="1" smtClean="0"/>
              <a:t>preconditioners</a:t>
            </a:r>
            <a:r>
              <a:rPr lang="en-US" sz="1800" dirty="0" smtClean="0"/>
              <a:t> (Ifpack2), algebraic </a:t>
            </a:r>
            <a:r>
              <a:rPr lang="en-US" sz="1800" dirty="0" err="1" smtClean="0"/>
              <a:t>multigrid</a:t>
            </a:r>
            <a:r>
              <a:rPr lang="en-US" sz="1800" dirty="0" smtClean="0"/>
              <a:t> </a:t>
            </a:r>
            <a:r>
              <a:rPr lang="en-US" sz="1800" dirty="0" err="1" smtClean="0"/>
              <a:t>preconditioners</a:t>
            </a:r>
            <a:r>
              <a:rPr lang="en-US" sz="1800" dirty="0" smtClean="0"/>
              <a:t> (</a:t>
            </a:r>
            <a:r>
              <a:rPr lang="en-US" sz="1800" dirty="0" err="1" smtClean="0"/>
              <a:t>MueLu</a:t>
            </a:r>
            <a:r>
              <a:rPr lang="en-US" sz="1800" dirty="0" smtClean="0"/>
              <a:t>)</a:t>
            </a:r>
          </a:p>
        </p:txBody>
      </p:sp>
      <p:pic>
        <p:nvPicPr>
          <p:cNvPr id="4" name="Picture 5"/>
          <p:cNvPicPr>
            <a:picLocks noChangeAspect="1" noChangeArrowheads="1"/>
          </p:cNvPicPr>
          <p:nvPr/>
        </p:nvPicPr>
        <p:blipFill>
          <a:blip r:embed="rId3"/>
          <a:srcRect/>
          <a:stretch>
            <a:fillRect/>
          </a:stretch>
        </p:blipFill>
        <p:spPr bwMode="auto">
          <a:xfrm>
            <a:off x="6837362" y="1404525"/>
            <a:ext cx="2070100" cy="1130300"/>
          </a:xfrm>
          <a:prstGeom prst="rect">
            <a:avLst/>
          </a:prstGeom>
          <a:noFill/>
          <a:ln w="12700">
            <a:noFill/>
            <a:miter lim="800000"/>
            <a:headEnd/>
            <a:tailEnd/>
          </a:ln>
          <a:effectLst>
            <a:outerShdw blurRad="127000" dist="76199" dir="2700000" algn="ctr" rotWithShape="0">
              <a:schemeClr val="bg2">
                <a:alpha val="75000"/>
              </a:schemeClr>
            </a:outerShdw>
          </a:effectLst>
        </p:spPr>
      </p:pic>
      <p:sp>
        <p:nvSpPr>
          <p:cNvPr id="5" name="Rectangle 3"/>
          <p:cNvSpPr txBox="1">
            <a:spLocks noChangeArrowheads="1"/>
          </p:cNvSpPr>
          <p:nvPr/>
        </p:nvSpPr>
        <p:spPr bwMode="auto">
          <a:xfrm>
            <a:off x="6893823" y="2573876"/>
            <a:ext cx="2015846" cy="319009"/>
          </a:xfrm>
          <a:prstGeom prst="rect">
            <a:avLst/>
          </a:prstGeom>
          <a:noFill/>
          <a:ln w="12700">
            <a:noFill/>
            <a:miter lim="800000"/>
            <a:headEnd/>
            <a:tailEnd/>
          </a:ln>
          <a:effectLst/>
        </p:spPr>
        <p:txBody>
          <a:bodyPr vert="horz" wrap="square" lIns="25400" tIns="25400" rIns="65087" bIns="25400" numCol="1" anchor="t" anchorCtr="0" compatLnSpc="1">
            <a:prstTxWarp prst="textNoShape">
              <a:avLst/>
            </a:prstTxWarp>
          </a:bodyPr>
          <a:lstStyle/>
          <a:p>
            <a:pPr marL="171450" marR="0" lvl="0" indent="-152400" algn="l" defTabSz="457200" rtl="0" eaLnBrk="1" fontAlgn="base" latinLnBrk="0" hangingPunct="1">
              <a:lnSpc>
                <a:spcPct val="100000"/>
              </a:lnSpc>
              <a:spcBef>
                <a:spcPts val="550"/>
              </a:spcBef>
              <a:spcAft>
                <a:spcPct val="0"/>
              </a:spcAft>
              <a:buClrTx/>
              <a:buSzPct val="100000"/>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hlinkClick r:id="rId4"/>
              </a:rPr>
              <a:t>http://trilinos.sandia.gov </a:t>
            </a: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endParaRPr>
          </a:p>
        </p:txBody>
      </p: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62" y="2097039"/>
            <a:ext cx="6223000" cy="190500"/>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2794" y="2573876"/>
            <a:ext cx="4406900" cy="190500"/>
          </a:xfrm>
          <a:prstGeom prst="rect">
            <a:avLst/>
          </a:prstGeom>
        </p:spPr>
      </p:pic>
    </p:spTree>
    <p:extLst>
      <p:ext uri="{BB962C8B-B14F-4D97-AF65-F5344CB8AC3E}">
        <p14:creationId xmlns:p14="http://schemas.microsoft.com/office/powerpoint/2010/main" val="528540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Scalar Type</a:t>
            </a:r>
            <a:endParaRPr lang="en-US" dirty="0"/>
          </a:p>
        </p:txBody>
      </p:sp>
      <p:sp>
        <p:nvSpPr>
          <p:cNvPr id="3" name="Content Placeholder 2"/>
          <p:cNvSpPr>
            <a:spLocks noGrp="1"/>
          </p:cNvSpPr>
          <p:nvPr>
            <p:ph idx="1"/>
          </p:nvPr>
        </p:nvSpPr>
        <p:spPr>
          <a:xfrm>
            <a:off x="228600" y="1163545"/>
            <a:ext cx="8686800" cy="5292713"/>
          </a:xfrm>
        </p:spPr>
        <p:txBody>
          <a:bodyPr/>
          <a:lstStyle/>
          <a:p>
            <a:pPr marL="171450" indent="0">
              <a:buNone/>
            </a:pPr>
            <a:r>
              <a:rPr lang="en-US" sz="1200" dirty="0">
                <a:solidFill>
                  <a:srgbClr val="AA0D91"/>
                </a:solidFill>
                <a:latin typeface="Menlo-Regular"/>
              </a:rPr>
              <a:t>namespace</a:t>
            </a:r>
            <a:r>
              <a:rPr lang="en-US" sz="1200" dirty="0">
                <a:latin typeface="Menlo-Regular"/>
              </a:rPr>
              <a:t> </a:t>
            </a:r>
            <a:r>
              <a:rPr lang="en-US" sz="1200" dirty="0" err="1">
                <a:latin typeface="Menlo-Regular"/>
              </a:rPr>
              <a:t>Sacado</a:t>
            </a:r>
            <a:r>
              <a:rPr lang="en-US" sz="1200" dirty="0">
                <a:latin typeface="Menlo-Regular"/>
              </a:rPr>
              <a:t> {</a:t>
            </a:r>
          </a:p>
          <a:p>
            <a:pPr marL="171450" indent="0">
              <a:buNone/>
            </a:pPr>
            <a:r>
              <a:rPr lang="en-US" sz="1200" dirty="0">
                <a:latin typeface="Menlo-Regular"/>
              </a:rPr>
              <a:t>    </a:t>
            </a:r>
            <a:r>
              <a:rPr lang="en-US" sz="1200" dirty="0">
                <a:solidFill>
                  <a:srgbClr val="AA0D91"/>
                </a:solidFill>
                <a:latin typeface="Menlo-Regular"/>
              </a:rPr>
              <a:t>namespace</a:t>
            </a:r>
            <a:r>
              <a:rPr lang="en-US" sz="1200" dirty="0">
                <a:latin typeface="Menlo-Regular"/>
              </a:rPr>
              <a:t> UQ </a:t>
            </a:r>
            <a:r>
              <a:rPr lang="en-US" sz="1200" dirty="0" smtClean="0">
                <a:latin typeface="Menlo-Regular"/>
              </a:rPr>
              <a:t>{</a:t>
            </a:r>
          </a:p>
          <a:p>
            <a:pPr marL="171450" indent="0">
              <a:buNone/>
            </a:pPr>
            <a:r>
              <a:rPr lang="en-US" sz="1200" dirty="0" smtClean="0">
                <a:latin typeface="Menlo-Regular"/>
              </a:rPr>
              <a:t>        </a:t>
            </a:r>
            <a:r>
              <a:rPr lang="en-US" sz="1200" dirty="0" smtClean="0">
                <a:solidFill>
                  <a:srgbClr val="007400"/>
                </a:solidFill>
                <a:latin typeface="Menlo-Regular"/>
              </a:rPr>
              <a:t>/</a:t>
            </a:r>
            <a:r>
              <a:rPr lang="en-US" sz="1200" dirty="0">
                <a:solidFill>
                  <a:srgbClr val="007400"/>
                </a:solidFill>
                <a:latin typeface="Menlo-Regular"/>
              </a:rPr>
              <a:t>/ The ensemble scalar type.  Ensemble values contained </a:t>
            </a:r>
            <a:r>
              <a:rPr lang="en-US" sz="1200" dirty="0" smtClean="0">
                <a:solidFill>
                  <a:srgbClr val="007400"/>
                </a:solidFill>
                <a:latin typeface="Menlo-Regular"/>
              </a:rPr>
              <a:t>in </a:t>
            </a:r>
            <a:r>
              <a:rPr lang="en-US" sz="1200" dirty="0">
                <a:solidFill>
                  <a:srgbClr val="007400"/>
                </a:solidFill>
                <a:latin typeface="Menlo-Regular"/>
              </a:rPr>
              <a:t>statically </a:t>
            </a:r>
            <a:r>
              <a:rPr lang="en-US" sz="1200" dirty="0" smtClean="0">
                <a:solidFill>
                  <a:srgbClr val="007400"/>
                </a:solidFill>
                <a:latin typeface="Menlo-Regular"/>
              </a:rPr>
              <a:t>allocated</a:t>
            </a:r>
          </a:p>
          <a:p>
            <a:pPr marL="171450" indent="0">
              <a:buNone/>
            </a:pPr>
            <a:r>
              <a:rPr lang="en-US" sz="1200" dirty="0">
                <a:solidFill>
                  <a:srgbClr val="007400"/>
                </a:solidFill>
                <a:latin typeface="Menlo-Regular"/>
              </a:rPr>
              <a:t> </a:t>
            </a:r>
            <a:r>
              <a:rPr lang="en-US" sz="1200" dirty="0" smtClean="0">
                <a:solidFill>
                  <a:srgbClr val="007400"/>
                </a:solidFill>
                <a:latin typeface="Menlo-Regular"/>
              </a:rPr>
              <a:t>       // array </a:t>
            </a:r>
            <a:r>
              <a:rPr lang="en-US" sz="1200" dirty="0">
                <a:solidFill>
                  <a:srgbClr val="007400"/>
                </a:solidFill>
                <a:latin typeface="Menlo-Regular"/>
              </a:rPr>
              <a:t>with fixed </a:t>
            </a:r>
            <a:r>
              <a:rPr lang="en-US" sz="1200" dirty="0" smtClean="0">
                <a:solidFill>
                  <a:srgbClr val="007400"/>
                </a:solidFill>
                <a:latin typeface="Menlo-Regular"/>
              </a:rPr>
              <a:t>size </a:t>
            </a:r>
            <a:r>
              <a:rPr lang="en-US" sz="1200" dirty="0" err="1" smtClean="0">
                <a:solidFill>
                  <a:srgbClr val="007400"/>
                </a:solidFill>
                <a:latin typeface="Menlo-Regular"/>
              </a:rPr>
              <a:t>Num</a:t>
            </a:r>
            <a:endParaRPr lang="en-US" sz="1200" dirty="0">
              <a:latin typeface="Menlo-Regular"/>
            </a:endParaRPr>
          </a:p>
          <a:p>
            <a:pPr marL="171450" indent="0">
              <a:buNone/>
            </a:pPr>
            <a:r>
              <a:rPr lang="en-US" sz="1200" dirty="0">
                <a:latin typeface="Menlo-Regular"/>
              </a:rPr>
              <a:t>        </a:t>
            </a:r>
            <a:r>
              <a:rPr lang="en-US" sz="1200" dirty="0">
                <a:solidFill>
                  <a:srgbClr val="AA0D91"/>
                </a:solidFill>
                <a:latin typeface="Menlo-Regular"/>
              </a:rPr>
              <a:t>template</a:t>
            </a:r>
            <a:r>
              <a:rPr lang="en-US" sz="1200" dirty="0">
                <a:latin typeface="Menlo-Regular"/>
              </a:rPr>
              <a:t> </a:t>
            </a:r>
            <a:r>
              <a:rPr lang="en-US" sz="1200" dirty="0" smtClean="0">
                <a:latin typeface="Menlo-Regular"/>
              </a:rPr>
              <a:t>&lt;</a:t>
            </a:r>
            <a:r>
              <a:rPr lang="en-US" sz="1200" dirty="0" err="1" smtClean="0">
                <a:solidFill>
                  <a:srgbClr val="AA0D91"/>
                </a:solidFill>
                <a:latin typeface="Menlo-Regular"/>
              </a:rPr>
              <a:t>typename</a:t>
            </a:r>
            <a:r>
              <a:rPr lang="en-US" sz="1200" dirty="0" smtClean="0">
                <a:latin typeface="Menlo-Regular"/>
              </a:rPr>
              <a:t> </a:t>
            </a:r>
            <a:r>
              <a:rPr lang="en-US" sz="1200" dirty="0">
                <a:latin typeface="Menlo-Regular"/>
              </a:rPr>
              <a:t>Value, </a:t>
            </a:r>
            <a:r>
              <a:rPr lang="en-US" sz="1200" dirty="0" err="1" smtClean="0">
                <a:latin typeface="Menlo-Regular"/>
              </a:rPr>
              <a:t>int</a:t>
            </a:r>
            <a:r>
              <a:rPr lang="en-US" sz="1200" dirty="0" smtClean="0">
                <a:latin typeface="Menlo-Regular"/>
              </a:rPr>
              <a:t> </a:t>
            </a:r>
            <a:r>
              <a:rPr lang="en-US" sz="1200" dirty="0" err="1">
                <a:latin typeface="Menlo-Regular"/>
              </a:rPr>
              <a:t>Num</a:t>
            </a:r>
            <a:r>
              <a:rPr lang="en-US" sz="1200" dirty="0" smtClean="0">
                <a:latin typeface="Menlo-Regular"/>
              </a:rPr>
              <a:t>&gt; </a:t>
            </a:r>
            <a:r>
              <a:rPr lang="en-US" sz="1200" dirty="0" smtClean="0">
                <a:solidFill>
                  <a:srgbClr val="AA0D91"/>
                </a:solidFill>
                <a:latin typeface="Menlo-Regular"/>
              </a:rPr>
              <a:t>class</a:t>
            </a:r>
            <a:r>
              <a:rPr lang="en-US" sz="1200" dirty="0" smtClean="0">
                <a:latin typeface="Menlo-Regular"/>
              </a:rPr>
              <a:t> Ensemble </a:t>
            </a:r>
            <a:r>
              <a:rPr lang="en-US" sz="1200" dirty="0">
                <a:latin typeface="Menlo-Regular"/>
              </a:rPr>
              <a:t>{</a:t>
            </a:r>
          </a:p>
          <a:p>
            <a:pPr marL="171450" indent="0">
              <a:buNone/>
            </a:pPr>
            <a:r>
              <a:rPr lang="en-US" sz="1200" dirty="0">
                <a:latin typeface="Menlo-Regular"/>
              </a:rPr>
              <a:t>	  // ...</a:t>
            </a:r>
          </a:p>
          <a:p>
            <a:pPr marL="171450" indent="0">
              <a:buNone/>
            </a:pPr>
            <a:r>
              <a:rPr lang="en-US" sz="1200" dirty="0">
                <a:latin typeface="Menlo-Regular"/>
              </a:rPr>
              <a:t>	  Value values[</a:t>
            </a:r>
            <a:r>
              <a:rPr lang="en-US" sz="1200" dirty="0" err="1">
                <a:latin typeface="Menlo-Regular"/>
              </a:rPr>
              <a:t>Num</a:t>
            </a:r>
            <a:r>
              <a:rPr lang="en-US" sz="1200" dirty="0">
                <a:latin typeface="Menlo-Regular"/>
              </a:rPr>
              <a:t>];</a:t>
            </a:r>
          </a:p>
          <a:p>
            <a:pPr marL="171450" indent="0">
              <a:buNone/>
            </a:pPr>
            <a:r>
              <a:rPr lang="en-US" sz="1200" dirty="0">
                <a:latin typeface="Menlo-Regular"/>
              </a:rPr>
              <a:t>	}</a:t>
            </a:r>
            <a:r>
              <a:rPr lang="en-US" sz="1200" dirty="0" smtClean="0">
                <a:latin typeface="Menlo-Regular"/>
              </a:rPr>
              <a:t>;</a:t>
            </a:r>
            <a:endParaRPr lang="en-US" sz="1200" dirty="0">
              <a:latin typeface="Menlo-Regular"/>
            </a:endParaRPr>
          </a:p>
          <a:p>
            <a:pPr marL="171450" indent="0">
              <a:buNone/>
            </a:pPr>
            <a:r>
              <a:rPr lang="en-US" sz="1200" dirty="0" smtClean="0">
                <a:latin typeface="Menlo-Regular"/>
              </a:rPr>
              <a:t>    }</a:t>
            </a:r>
            <a:endParaRPr lang="en-US" sz="1200" dirty="0">
              <a:latin typeface="Menlo-Regular"/>
            </a:endParaRPr>
          </a:p>
          <a:p>
            <a:pPr marL="171450" indent="0">
              <a:buNone/>
            </a:pPr>
            <a:r>
              <a:rPr lang="en-US" sz="1200" dirty="0">
                <a:latin typeface="Menlo-Regular"/>
              </a:rPr>
              <a:t>}</a:t>
            </a:r>
          </a:p>
          <a:p>
            <a:pPr marL="171450" indent="0">
              <a:buNone/>
            </a:pPr>
            <a:endParaRPr lang="en-US" sz="1200" dirty="0">
              <a:latin typeface="Menlo-Regular"/>
            </a:endParaRPr>
          </a:p>
          <a:p>
            <a:pPr marL="171450" indent="0">
              <a:buNone/>
            </a:pPr>
            <a:r>
              <a:rPr lang="en-US" sz="1200" dirty="0">
                <a:solidFill>
                  <a:srgbClr val="007400"/>
                </a:solidFill>
                <a:latin typeface="Menlo-Regular"/>
              </a:rPr>
              <a:t>// Overloaded math with expression </a:t>
            </a:r>
            <a:r>
              <a:rPr lang="en-US" sz="1200" dirty="0" smtClean="0">
                <a:solidFill>
                  <a:srgbClr val="007400"/>
                </a:solidFill>
                <a:latin typeface="Menlo-Regular"/>
              </a:rPr>
              <a:t>templates</a:t>
            </a:r>
            <a:endParaRPr lang="en-US" sz="1200" dirty="0">
              <a:latin typeface="Menlo-Regular"/>
            </a:endParaRPr>
          </a:p>
          <a:p>
            <a:pPr marL="171450" indent="0">
              <a:buNone/>
            </a:pPr>
            <a:r>
              <a:rPr lang="en-US" sz="1200" dirty="0" err="1" smtClean="0">
                <a:solidFill>
                  <a:srgbClr val="AA0D91"/>
                </a:solidFill>
                <a:latin typeface="Menlo-Regular"/>
              </a:rPr>
              <a:t>typedef</a:t>
            </a:r>
            <a:r>
              <a:rPr lang="en-US" sz="1200" dirty="0" smtClean="0">
                <a:latin typeface="Menlo-Regular"/>
              </a:rPr>
              <a:t> </a:t>
            </a:r>
            <a:r>
              <a:rPr lang="en-US" sz="1200" dirty="0" err="1">
                <a:solidFill>
                  <a:srgbClr val="3F6E74"/>
                </a:solidFill>
                <a:latin typeface="Menlo-Regular"/>
              </a:rPr>
              <a:t>Sacado</a:t>
            </a:r>
            <a:r>
              <a:rPr lang="en-US" sz="1200" dirty="0">
                <a:latin typeface="Menlo-Regular"/>
              </a:rPr>
              <a:t>::</a:t>
            </a:r>
            <a:r>
              <a:rPr lang="en-US" sz="1200" dirty="0">
                <a:solidFill>
                  <a:srgbClr val="3F6E74"/>
                </a:solidFill>
                <a:latin typeface="Menlo-Regular"/>
              </a:rPr>
              <a:t>UQ</a:t>
            </a:r>
            <a:r>
              <a:rPr lang="en-US" sz="1200" dirty="0">
                <a:latin typeface="Menlo-Regular"/>
              </a:rPr>
              <a:t>::</a:t>
            </a:r>
            <a:r>
              <a:rPr lang="en-US" sz="1200" dirty="0">
                <a:solidFill>
                  <a:srgbClr val="3F6E74"/>
                </a:solidFill>
                <a:latin typeface="Menlo-Regular"/>
              </a:rPr>
              <a:t>Ensemble</a:t>
            </a:r>
            <a:r>
              <a:rPr lang="en-US" sz="1200" dirty="0" smtClean="0">
                <a:latin typeface="Menlo-Regular"/>
              </a:rPr>
              <a:t>&lt;</a:t>
            </a:r>
            <a:r>
              <a:rPr lang="en-US" sz="1200" dirty="0" smtClean="0">
                <a:solidFill>
                  <a:srgbClr val="3F6E74"/>
                </a:solidFill>
                <a:latin typeface="Menlo-Regular"/>
              </a:rPr>
              <a:t>double,16</a:t>
            </a:r>
            <a:r>
              <a:rPr lang="en-US" sz="1200" dirty="0" smtClean="0">
                <a:latin typeface="Menlo-Regular"/>
              </a:rPr>
              <a:t>&gt; </a:t>
            </a:r>
            <a:r>
              <a:rPr lang="en-US" sz="1200" dirty="0">
                <a:latin typeface="Menlo-Regular"/>
              </a:rPr>
              <a:t>Scalar;</a:t>
            </a:r>
          </a:p>
          <a:p>
            <a:pPr marL="171450" indent="0">
              <a:buNone/>
            </a:pPr>
            <a:endParaRPr lang="en-US" sz="1200" dirty="0">
              <a:latin typeface="Menlo-Regular"/>
            </a:endParaRPr>
          </a:p>
          <a:p>
            <a:pPr marL="171450" indent="0">
              <a:buNone/>
            </a:pPr>
            <a:r>
              <a:rPr lang="tr-TR" sz="1200" dirty="0" err="1">
                <a:solidFill>
                  <a:srgbClr val="3F6E74"/>
                </a:solidFill>
                <a:latin typeface="Menlo-Regular"/>
              </a:rPr>
              <a:t>Scalar</a:t>
            </a:r>
            <a:r>
              <a:rPr lang="tr-TR" sz="1200" dirty="0">
                <a:latin typeface="Menlo-Regular"/>
              </a:rPr>
              <a:t> </a:t>
            </a:r>
            <a:r>
              <a:rPr lang="tr-TR" sz="1200" dirty="0" smtClean="0">
                <a:latin typeface="Menlo-Regular"/>
              </a:rPr>
              <a:t>a; a[0] = 0.0; a[1] = 1.0; ...</a:t>
            </a:r>
          </a:p>
          <a:p>
            <a:pPr marL="171450" indent="0">
              <a:buNone/>
            </a:pPr>
            <a:r>
              <a:rPr lang="tr-TR" sz="1200" dirty="0" err="1" smtClean="0">
                <a:solidFill>
                  <a:srgbClr val="3F6E74"/>
                </a:solidFill>
                <a:latin typeface="Menlo-Regular"/>
              </a:rPr>
              <a:t>double</a:t>
            </a:r>
            <a:r>
              <a:rPr lang="tr-TR" sz="1200" dirty="0" smtClean="0">
                <a:latin typeface="Menlo-Regular"/>
              </a:rPr>
              <a:t> b = </a:t>
            </a:r>
            <a:r>
              <a:rPr lang="tr-TR" sz="1200" dirty="0" smtClean="0">
                <a:solidFill>
                  <a:srgbClr val="1C00CF"/>
                </a:solidFill>
                <a:latin typeface="Menlo-Regular"/>
              </a:rPr>
              <a:t>2.0</a:t>
            </a:r>
            <a:r>
              <a:rPr lang="tr-TR" sz="1200" dirty="0" smtClean="0">
                <a:latin typeface="Menlo-Regular"/>
              </a:rPr>
              <a:t>;</a:t>
            </a:r>
          </a:p>
          <a:p>
            <a:pPr marL="171450" indent="0">
              <a:buNone/>
            </a:pPr>
            <a:r>
              <a:rPr lang="tr-TR" sz="1200" dirty="0" err="1" smtClean="0">
                <a:solidFill>
                  <a:srgbClr val="3F6E74"/>
                </a:solidFill>
                <a:latin typeface="Menlo-Regular"/>
              </a:rPr>
              <a:t>Scalar</a:t>
            </a:r>
            <a:r>
              <a:rPr lang="tr-TR" sz="1200" dirty="0" smtClean="0">
                <a:latin typeface="Menlo-Regular"/>
              </a:rPr>
              <a:t> </a:t>
            </a:r>
            <a:r>
              <a:rPr lang="tr-TR" sz="1200" dirty="0">
                <a:latin typeface="Menlo-Regular"/>
              </a:rPr>
              <a:t>c = </a:t>
            </a:r>
            <a:r>
              <a:rPr lang="tr-TR" sz="1200" dirty="0">
                <a:solidFill>
                  <a:srgbClr val="1C00CF"/>
                </a:solidFill>
                <a:latin typeface="Menlo-Regular"/>
              </a:rPr>
              <a:t>3.0</a:t>
            </a:r>
            <a:r>
              <a:rPr lang="tr-TR" sz="1200" dirty="0" smtClean="0">
                <a:latin typeface="Menlo-Regular"/>
              </a:rPr>
              <a:t>;</a:t>
            </a:r>
          </a:p>
          <a:p>
            <a:pPr marL="171450" indent="0">
              <a:buNone/>
            </a:pPr>
            <a:endParaRPr lang="tr-TR" sz="1200" dirty="0">
              <a:latin typeface="Menlo-Regular"/>
            </a:endParaRPr>
          </a:p>
          <a:p>
            <a:pPr marL="171450" indent="0">
              <a:buNone/>
            </a:pPr>
            <a:r>
              <a:rPr lang="tr-TR" sz="1200" dirty="0" err="1">
                <a:solidFill>
                  <a:srgbClr val="3F6E74"/>
                </a:solidFill>
                <a:latin typeface="Menlo-Regular"/>
              </a:rPr>
              <a:t>Scalar</a:t>
            </a:r>
            <a:r>
              <a:rPr lang="tr-TR" sz="1200" dirty="0">
                <a:latin typeface="Menlo-Regular"/>
              </a:rPr>
              <a:t> d = </a:t>
            </a:r>
            <a:r>
              <a:rPr lang="tr-TR" sz="1200" dirty="0" smtClean="0">
                <a:latin typeface="Menlo-Regular"/>
              </a:rPr>
              <a:t>sin</a:t>
            </a:r>
            <a:r>
              <a:rPr lang="tr-TR" sz="1200" dirty="0">
                <a:latin typeface="Menlo-Regular"/>
              </a:rPr>
              <a:t>(a)*b + c;</a:t>
            </a:r>
          </a:p>
          <a:p>
            <a:pPr marL="171450" indent="0">
              <a:buNone/>
            </a:pPr>
            <a:endParaRPr lang="tr-TR" sz="1200" dirty="0">
              <a:latin typeface="Menlo-Regular"/>
            </a:endParaRPr>
          </a:p>
          <a:p>
            <a:pPr marL="171450" indent="0">
              <a:buNone/>
            </a:pPr>
            <a:r>
              <a:rPr lang="tr-TR" sz="1200" dirty="0">
                <a:solidFill>
                  <a:srgbClr val="007400"/>
                </a:solidFill>
                <a:latin typeface="Menlo-Regular"/>
              </a:rPr>
              <a:t>// </a:t>
            </a:r>
            <a:r>
              <a:rPr lang="tr-TR" sz="1200" dirty="0" err="1" smtClean="0">
                <a:solidFill>
                  <a:srgbClr val="007400"/>
                </a:solidFill>
                <a:latin typeface="Menlo-Regular"/>
              </a:rPr>
              <a:t>Generates</a:t>
            </a:r>
            <a:r>
              <a:rPr lang="tr-TR" sz="1200" dirty="0" smtClean="0">
                <a:solidFill>
                  <a:srgbClr val="007400"/>
                </a:solidFill>
                <a:latin typeface="Menlo-Regular"/>
              </a:rPr>
              <a:t> </a:t>
            </a:r>
            <a:r>
              <a:rPr lang="tr-TR" sz="1200" dirty="0" err="1" smtClean="0">
                <a:solidFill>
                  <a:srgbClr val="007400"/>
                </a:solidFill>
                <a:latin typeface="Menlo-Regular"/>
              </a:rPr>
              <a:t>code</a:t>
            </a:r>
            <a:r>
              <a:rPr lang="tr-TR" sz="1200" dirty="0" smtClean="0">
                <a:solidFill>
                  <a:srgbClr val="007400"/>
                </a:solidFill>
                <a:latin typeface="Menlo-Regular"/>
              </a:rPr>
              <a:t> </a:t>
            </a:r>
            <a:r>
              <a:rPr lang="tr-TR" sz="1200" dirty="0" err="1" smtClean="0">
                <a:solidFill>
                  <a:srgbClr val="007400"/>
                </a:solidFill>
                <a:latin typeface="Menlo-Regular"/>
              </a:rPr>
              <a:t>equivalent</a:t>
            </a:r>
            <a:r>
              <a:rPr lang="tr-TR" sz="1200" dirty="0" smtClean="0">
                <a:solidFill>
                  <a:srgbClr val="007400"/>
                </a:solidFill>
                <a:latin typeface="Menlo-Regular"/>
              </a:rPr>
              <a:t> </a:t>
            </a:r>
            <a:r>
              <a:rPr lang="tr-TR" sz="1200" dirty="0" err="1" smtClean="0">
                <a:solidFill>
                  <a:srgbClr val="007400"/>
                </a:solidFill>
                <a:latin typeface="Menlo-Regular"/>
              </a:rPr>
              <a:t>to</a:t>
            </a:r>
            <a:r>
              <a:rPr lang="tr-TR" sz="1200" dirty="0" smtClean="0">
                <a:solidFill>
                  <a:srgbClr val="007400"/>
                </a:solidFill>
                <a:latin typeface="Menlo-Regular"/>
              </a:rPr>
              <a:t> (</a:t>
            </a:r>
            <a:r>
              <a:rPr lang="en-US" sz="1200" dirty="0" smtClean="0">
                <a:solidFill>
                  <a:srgbClr val="007400"/>
                </a:solidFill>
                <a:latin typeface="Menlo-Regular"/>
              </a:rPr>
              <a:t>compiler </a:t>
            </a:r>
            <a:r>
              <a:rPr lang="en-US" sz="1200" dirty="0">
                <a:solidFill>
                  <a:srgbClr val="007400"/>
                </a:solidFill>
                <a:latin typeface="Menlo-Regular"/>
              </a:rPr>
              <a:t>can </a:t>
            </a:r>
            <a:r>
              <a:rPr lang="en-US" sz="1200" dirty="0" smtClean="0">
                <a:solidFill>
                  <a:srgbClr val="007400"/>
                </a:solidFill>
                <a:latin typeface="Menlo-Regular"/>
              </a:rPr>
              <a:t>easily unroll</a:t>
            </a:r>
            <a:r>
              <a:rPr lang="en-US" sz="1200" dirty="0">
                <a:solidFill>
                  <a:srgbClr val="007400"/>
                </a:solidFill>
                <a:latin typeface="Menlo-Regular"/>
              </a:rPr>
              <a:t>, auto-</a:t>
            </a:r>
            <a:r>
              <a:rPr lang="en-US" sz="1200" dirty="0" err="1">
                <a:solidFill>
                  <a:srgbClr val="007400"/>
                </a:solidFill>
                <a:latin typeface="Menlo-Regular"/>
              </a:rPr>
              <a:t>vectorize</a:t>
            </a:r>
            <a:r>
              <a:rPr lang="en-US" sz="1200" dirty="0">
                <a:solidFill>
                  <a:srgbClr val="007400"/>
                </a:solidFill>
                <a:latin typeface="Menlo-Regular"/>
              </a:rPr>
              <a:t> </a:t>
            </a:r>
            <a:r>
              <a:rPr lang="en-US" sz="1200" dirty="0" smtClean="0">
                <a:solidFill>
                  <a:srgbClr val="007400"/>
                </a:solidFill>
                <a:latin typeface="Menlo-Regular"/>
              </a:rPr>
              <a:t>loop)</a:t>
            </a:r>
            <a:endParaRPr lang="tr-TR" sz="1200" dirty="0">
              <a:latin typeface="Menlo-Regular"/>
            </a:endParaRPr>
          </a:p>
          <a:p>
            <a:pPr marL="171450" indent="0">
              <a:buNone/>
            </a:pPr>
            <a:r>
              <a:rPr lang="en-US" sz="1200" dirty="0">
                <a:solidFill>
                  <a:srgbClr val="AA0D91"/>
                </a:solidFill>
                <a:latin typeface="Menlo-Regular"/>
              </a:rPr>
              <a:t>for</a:t>
            </a:r>
            <a:r>
              <a:rPr lang="en-US" sz="1200" dirty="0">
                <a:latin typeface="Menlo-Regular"/>
              </a:rPr>
              <a:t> (</a:t>
            </a:r>
            <a:r>
              <a:rPr lang="en-US" sz="1200" dirty="0" err="1">
                <a:solidFill>
                  <a:srgbClr val="AA0D91"/>
                </a:solidFill>
                <a:latin typeface="Menlo-Regular"/>
              </a:rPr>
              <a:t>int</a:t>
            </a:r>
            <a:r>
              <a:rPr lang="en-US" sz="1200" dirty="0">
                <a:latin typeface="Menlo-Regular"/>
              </a:rPr>
              <a:t> </a:t>
            </a:r>
            <a:r>
              <a:rPr lang="en-US" sz="1200" dirty="0" err="1">
                <a:latin typeface="Menlo-Regular"/>
              </a:rPr>
              <a:t>i</a:t>
            </a:r>
            <a:r>
              <a:rPr lang="en-US" sz="1200" dirty="0">
                <a:latin typeface="Menlo-Regular"/>
              </a:rPr>
              <a:t>=</a:t>
            </a:r>
            <a:r>
              <a:rPr lang="en-US" sz="1200" dirty="0">
                <a:solidFill>
                  <a:srgbClr val="1C00CF"/>
                </a:solidFill>
                <a:latin typeface="Menlo-Regular"/>
              </a:rPr>
              <a:t>0</a:t>
            </a:r>
            <a:r>
              <a:rPr lang="en-US" sz="1200" dirty="0">
                <a:latin typeface="Menlo-Regular"/>
              </a:rPr>
              <a:t>; </a:t>
            </a:r>
            <a:r>
              <a:rPr lang="en-US" sz="1200" dirty="0" err="1">
                <a:latin typeface="Menlo-Regular"/>
              </a:rPr>
              <a:t>i</a:t>
            </a:r>
            <a:r>
              <a:rPr lang="en-US" sz="1200" dirty="0">
                <a:latin typeface="Menlo-Regular"/>
              </a:rPr>
              <a:t>&lt;</a:t>
            </a:r>
            <a:r>
              <a:rPr lang="en-US" sz="1200" dirty="0">
                <a:solidFill>
                  <a:srgbClr val="1C00CF"/>
                </a:solidFill>
                <a:latin typeface="Menlo-Regular"/>
              </a:rPr>
              <a:t>16</a:t>
            </a:r>
            <a:r>
              <a:rPr lang="en-US" sz="1200" dirty="0">
                <a:latin typeface="Menlo-Regular"/>
              </a:rPr>
              <a:t>; ++</a:t>
            </a:r>
            <a:r>
              <a:rPr lang="en-US" sz="1200" dirty="0" err="1">
                <a:latin typeface="Menlo-Regular"/>
              </a:rPr>
              <a:t>i</a:t>
            </a:r>
            <a:r>
              <a:rPr lang="en-US" sz="1200" dirty="0" smtClean="0">
                <a:latin typeface="Menlo-Regular"/>
              </a:rPr>
              <a:t>)</a:t>
            </a:r>
            <a:endParaRPr lang="en-US" sz="1200" dirty="0">
              <a:latin typeface="Menlo-Regular"/>
            </a:endParaRPr>
          </a:p>
          <a:p>
            <a:pPr marL="171450" indent="0">
              <a:buNone/>
            </a:pPr>
            <a:r>
              <a:rPr lang="en-US" sz="1200" dirty="0">
                <a:latin typeface="Menlo-Regular"/>
              </a:rPr>
              <a:t>    d[</a:t>
            </a:r>
            <a:r>
              <a:rPr lang="en-US" sz="1200" dirty="0" err="1">
                <a:latin typeface="Menlo-Regular"/>
              </a:rPr>
              <a:t>i</a:t>
            </a:r>
            <a:r>
              <a:rPr lang="en-US" sz="1200" dirty="0">
                <a:latin typeface="Menlo-Regular"/>
              </a:rPr>
              <a:t>] = </a:t>
            </a:r>
            <a:r>
              <a:rPr lang="en-US" sz="1200" dirty="0" smtClean="0">
                <a:latin typeface="Menlo-Regular"/>
              </a:rPr>
              <a:t>sin</a:t>
            </a:r>
            <a:r>
              <a:rPr lang="en-US" sz="1200" dirty="0">
                <a:latin typeface="Menlo-Regular"/>
              </a:rPr>
              <a:t>(a[</a:t>
            </a:r>
            <a:r>
              <a:rPr lang="en-US" sz="1200" dirty="0" err="1">
                <a:latin typeface="Menlo-Regular"/>
              </a:rPr>
              <a:t>i</a:t>
            </a:r>
            <a:r>
              <a:rPr lang="en-US" sz="1200" dirty="0">
                <a:latin typeface="Menlo-Regular"/>
              </a:rPr>
              <a:t>])*</a:t>
            </a:r>
            <a:r>
              <a:rPr lang="en-US" sz="1200" dirty="0" smtClean="0">
                <a:latin typeface="Menlo-Regular"/>
              </a:rPr>
              <a:t>b </a:t>
            </a:r>
            <a:r>
              <a:rPr lang="en-US" sz="1200" dirty="0">
                <a:latin typeface="Menlo-Regular"/>
              </a:rPr>
              <a:t>+ c[</a:t>
            </a:r>
            <a:r>
              <a:rPr lang="en-US" sz="1200" dirty="0" err="1">
                <a:latin typeface="Menlo-Regular"/>
              </a:rPr>
              <a:t>i</a:t>
            </a:r>
            <a:r>
              <a:rPr lang="en-US" sz="1200" dirty="0">
                <a:latin typeface="Menlo-Regular"/>
              </a:rPr>
              <a:t>]</a:t>
            </a:r>
            <a:r>
              <a:rPr lang="en-US" sz="1200" dirty="0" smtClean="0">
                <a:latin typeface="Menlo-Regular"/>
              </a:rPr>
              <a:t>;</a:t>
            </a:r>
            <a:endParaRPr lang="en-US" sz="1200" dirty="0">
              <a:latin typeface="Menlo-Regular"/>
            </a:endParaRPr>
          </a:p>
        </p:txBody>
      </p:sp>
    </p:spTree>
    <p:extLst>
      <p:ext uri="{BB962C8B-B14F-4D97-AF65-F5344CB8AC3E}">
        <p14:creationId xmlns:p14="http://schemas.microsoft.com/office/powerpoint/2010/main" val="2676203896"/>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92975"/>
            <a:ext cx="8686800" cy="5349143"/>
          </a:xfrm>
        </p:spPr>
        <p:txBody>
          <a:bodyPr>
            <a:normAutofit fontScale="92500" lnSpcReduction="10000"/>
          </a:bodyPr>
          <a:lstStyle/>
          <a:p>
            <a:r>
              <a:rPr lang="en-US" dirty="0" smtClean="0"/>
              <a:t>Views of ensemble scalar type internally stored as views of 1-higher rank</a:t>
            </a:r>
          </a:p>
          <a:p>
            <a:pPr lvl="1"/>
            <a:r>
              <a:rPr lang="en-US" dirty="0" smtClean="0"/>
              <a:t>Ensemble dimension is always contiguous, regardless of layout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a:p>
            <a:pPr lvl="1"/>
            <a:r>
              <a:rPr lang="en-US" dirty="0" smtClean="0"/>
              <a:t>Requires specialized kernel launch for CUDA to map warp to ensemble dimension to achieve performance</a:t>
            </a:r>
            <a:endParaRPr lang="en-US" dirty="0"/>
          </a:p>
        </p:txBody>
      </p:sp>
      <p:sp>
        <p:nvSpPr>
          <p:cNvPr id="2" name="Title 1"/>
          <p:cNvSpPr>
            <a:spLocks noGrp="1"/>
          </p:cNvSpPr>
          <p:nvPr>
            <p:ph type="title"/>
          </p:nvPr>
        </p:nvSpPr>
        <p:spPr/>
        <p:txBody>
          <a:bodyPr/>
          <a:lstStyle/>
          <a:p>
            <a:r>
              <a:rPr lang="en-US" dirty="0" err="1" smtClean="0"/>
              <a:t>Kokkos</a:t>
            </a:r>
            <a:r>
              <a:rPr lang="en-US" dirty="0" smtClean="0"/>
              <a:t> Integration</a:t>
            </a:r>
            <a:endParaRPr lang="en-US" dirty="0"/>
          </a:p>
        </p:txBody>
      </p:sp>
      <p:pic>
        <p:nvPicPr>
          <p:cNvPr id="8" name="Picture 7" descr="vi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86" y="2889290"/>
            <a:ext cx="1166820" cy="2616637"/>
          </a:xfrm>
          <a:prstGeom prst="rect">
            <a:avLst/>
          </a:prstGeom>
        </p:spPr>
      </p:pic>
      <p:pic>
        <p:nvPicPr>
          <p:cNvPr id="9" name="Picture 8" descr="vi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62617" y="3205604"/>
            <a:ext cx="1166820" cy="2616637"/>
          </a:xfrm>
          <a:prstGeom prst="rect">
            <a:avLst/>
          </a:prstGeom>
        </p:spPr>
      </p:pic>
      <p:sp>
        <p:nvSpPr>
          <p:cNvPr id="5" name="TextBox 4"/>
          <p:cNvSpPr txBox="1"/>
          <p:nvPr/>
        </p:nvSpPr>
        <p:spPr>
          <a:xfrm>
            <a:off x="228600" y="2450175"/>
            <a:ext cx="6762714" cy="276999"/>
          </a:xfrm>
          <a:prstGeom prst="rect">
            <a:avLst/>
          </a:prstGeom>
          <a:noFill/>
        </p:spPr>
        <p:txBody>
          <a:bodyPr wrap="none" rtlCol="0">
            <a:spAutoFit/>
          </a:bodyPr>
          <a:lstStyle/>
          <a:p>
            <a:r>
              <a:rPr lang="en-US" sz="1200" dirty="0" err="1" smtClean="0">
                <a:latin typeface="Menlo Regular"/>
                <a:cs typeface="Menlo Regular"/>
              </a:rPr>
              <a:t>Kokkos</a:t>
            </a:r>
            <a:r>
              <a:rPr lang="en-US" sz="1200" dirty="0" smtClean="0">
                <a:latin typeface="Menlo Regular"/>
                <a:cs typeface="Menlo Regular"/>
              </a:rPr>
              <a:t>::View&lt; Ensemble&lt;double,4&gt;*, </a:t>
            </a:r>
            <a:r>
              <a:rPr lang="en-US" sz="1200" dirty="0" err="1" smtClean="0">
                <a:latin typeface="Menlo Regular"/>
                <a:cs typeface="Menlo Regular"/>
              </a:rPr>
              <a:t>LayoutRight</a:t>
            </a:r>
            <a:r>
              <a:rPr lang="en-US" sz="1200" dirty="0" smtClean="0">
                <a:latin typeface="Menlo Regular"/>
                <a:cs typeface="Menlo Regular"/>
              </a:rPr>
              <a:t>, Device &gt; view(“v”, 10);</a:t>
            </a:r>
            <a:endParaRPr lang="en-US" sz="1200" dirty="0">
              <a:latin typeface="Menlo Regular"/>
              <a:cs typeface="Menlo Regular"/>
            </a:endParaRPr>
          </a:p>
        </p:txBody>
      </p:sp>
      <p:sp>
        <p:nvSpPr>
          <p:cNvPr id="10" name="TextBox 9"/>
          <p:cNvSpPr txBox="1"/>
          <p:nvPr/>
        </p:nvSpPr>
        <p:spPr>
          <a:xfrm>
            <a:off x="2371302" y="3445880"/>
            <a:ext cx="6670065" cy="276999"/>
          </a:xfrm>
          <a:prstGeom prst="rect">
            <a:avLst/>
          </a:prstGeom>
          <a:noFill/>
        </p:spPr>
        <p:txBody>
          <a:bodyPr wrap="none" rtlCol="0">
            <a:spAutoFit/>
          </a:bodyPr>
          <a:lstStyle/>
          <a:p>
            <a:r>
              <a:rPr lang="en-US" sz="1200" dirty="0" err="1" smtClean="0">
                <a:latin typeface="Menlo Regular"/>
                <a:cs typeface="Menlo Regular"/>
              </a:rPr>
              <a:t>Kokkos</a:t>
            </a:r>
            <a:r>
              <a:rPr lang="en-US" sz="1200" dirty="0" smtClean="0">
                <a:latin typeface="Menlo Regular"/>
                <a:cs typeface="Menlo Regular"/>
              </a:rPr>
              <a:t>::View&lt; Ensemble&lt;double,4&gt;*, </a:t>
            </a:r>
            <a:r>
              <a:rPr lang="en-US" sz="1200" dirty="0" err="1" smtClean="0">
                <a:latin typeface="Menlo Regular"/>
                <a:cs typeface="Menlo Regular"/>
              </a:rPr>
              <a:t>LayoutLeft</a:t>
            </a:r>
            <a:r>
              <a:rPr lang="en-US" sz="1200" dirty="0" smtClean="0">
                <a:latin typeface="Menlo Regular"/>
                <a:cs typeface="Menlo Regular"/>
              </a:rPr>
              <a:t>, Device &gt; view(“v”, 10);</a:t>
            </a:r>
            <a:endParaRPr lang="en-US" sz="1200" dirty="0">
              <a:latin typeface="Menlo Regular"/>
              <a:cs typeface="Menlo Regular"/>
            </a:endParaRPr>
          </a:p>
        </p:txBody>
      </p:sp>
    </p:spTree>
    <p:extLst>
      <p:ext uri="{BB962C8B-B14F-4D97-AF65-F5344CB8AC3E}">
        <p14:creationId xmlns:p14="http://schemas.microsoft.com/office/powerpoint/2010/main" val="1306966951"/>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4938"/>
            <a:ext cx="8686800" cy="1014412"/>
          </a:xfrm>
        </p:spPr>
        <p:txBody>
          <a:bodyPr>
            <a:normAutofit fontScale="90000"/>
          </a:bodyPr>
          <a:lstStyle/>
          <a:p>
            <a:r>
              <a:rPr lang="en-US" dirty="0" smtClean="0"/>
              <a:t>Template-Based Generic Programming </a:t>
            </a:r>
            <a:r>
              <a:rPr lang="en-US" dirty="0" err="1" smtClean="0"/>
              <a:t>Orthogonalizes</a:t>
            </a:r>
            <a:r>
              <a:rPr lang="en-US" dirty="0" smtClean="0"/>
              <a:t> </a:t>
            </a:r>
            <a:r>
              <a:rPr lang="en-US" dirty="0"/>
              <a:t>P</a:t>
            </a:r>
            <a:r>
              <a:rPr lang="en-US" dirty="0" smtClean="0"/>
              <a:t>hysics </a:t>
            </a:r>
            <a:r>
              <a:rPr lang="en-US" dirty="0"/>
              <a:t>and </a:t>
            </a:r>
            <a:r>
              <a:rPr lang="en-US" dirty="0" smtClean="0"/>
              <a:t>Embedded </a:t>
            </a:r>
            <a:r>
              <a:rPr lang="en-US" dirty="0"/>
              <a:t>A</a:t>
            </a:r>
            <a:r>
              <a:rPr lang="en-US" dirty="0" smtClean="0"/>
              <a:t>lgorithm </a:t>
            </a:r>
            <a:r>
              <a:rPr lang="en-US" dirty="0"/>
              <a:t>R&amp;D</a:t>
            </a:r>
          </a:p>
        </p:txBody>
      </p:sp>
      <p:pic>
        <p:nvPicPr>
          <p:cNvPr id="6" name="Picture 5" descr="RainbowSlid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979" y="1250223"/>
            <a:ext cx="6556803" cy="4917603"/>
          </a:xfrm>
          <a:prstGeom prst="rect">
            <a:avLst/>
          </a:prstGeom>
          <a:ln>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7098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Prototyped in FENL Mini-App</a:t>
            </a:r>
            <a:endParaRPr lang="en-US" dirty="0"/>
          </a:p>
        </p:txBody>
      </p:sp>
      <p:sp>
        <p:nvSpPr>
          <p:cNvPr id="3" name="Content Placeholder 2"/>
          <p:cNvSpPr>
            <a:spLocks noGrp="1"/>
          </p:cNvSpPr>
          <p:nvPr>
            <p:ph idx="1"/>
          </p:nvPr>
        </p:nvSpPr>
        <p:spPr>
          <a:xfrm>
            <a:off x="228600" y="1524000"/>
            <a:ext cx="8678862" cy="5111750"/>
          </a:xfrm>
        </p:spPr>
        <p:txBody>
          <a:bodyPr>
            <a:normAutofit fontScale="62500" lnSpcReduction="20000"/>
          </a:bodyPr>
          <a:lstStyle/>
          <a:p>
            <a:r>
              <a:rPr lang="en-US" dirty="0" smtClean="0"/>
              <a:t>Simple nonlinear diffusion equation</a:t>
            </a:r>
          </a:p>
          <a:p>
            <a:endParaRPr lang="en-US" dirty="0" smtClean="0"/>
          </a:p>
          <a:p>
            <a:endParaRPr lang="en-US" dirty="0"/>
          </a:p>
          <a:p>
            <a:pPr lvl="1"/>
            <a:r>
              <a:rPr lang="en-US" dirty="0" smtClean="0"/>
              <a:t>3-D, linear FEM discretization</a:t>
            </a:r>
          </a:p>
          <a:p>
            <a:pPr lvl="1"/>
            <a:r>
              <a:rPr lang="en-US" dirty="0" smtClean="0"/>
              <a:t>1x1x1 cube, unstructured mesh</a:t>
            </a:r>
          </a:p>
          <a:p>
            <a:pPr lvl="1"/>
            <a:r>
              <a:rPr lang="en-US" dirty="0" smtClean="0"/>
              <a:t>KL-like random field model for diffusion coefficient</a:t>
            </a:r>
          </a:p>
          <a:p>
            <a:pPr lvl="1"/>
            <a:r>
              <a:rPr lang="en-US" dirty="0" err="1" smtClean="0"/>
              <a:t>Trilinos</a:t>
            </a:r>
            <a:r>
              <a:rPr lang="en-US" dirty="0" smtClean="0"/>
              <a:t>-couplings </a:t>
            </a:r>
            <a:r>
              <a:rPr lang="en-US" dirty="0" err="1" smtClean="0"/>
              <a:t>Trilinos</a:t>
            </a:r>
            <a:r>
              <a:rPr lang="en-US" dirty="0" smtClean="0"/>
              <a:t> package</a:t>
            </a:r>
          </a:p>
          <a:p>
            <a:pPr lvl="1"/>
            <a:endParaRPr lang="en-US" dirty="0"/>
          </a:p>
          <a:p>
            <a:r>
              <a:rPr lang="en-US" dirty="0" smtClean="0"/>
              <a:t>Hybrid MPI+X parallelism</a:t>
            </a:r>
          </a:p>
          <a:p>
            <a:pPr lvl="1"/>
            <a:r>
              <a:rPr lang="en-US" dirty="0" smtClean="0"/>
              <a:t>Traditional MPI domain decomposition using threads within each domain</a:t>
            </a:r>
          </a:p>
          <a:p>
            <a:pPr lvl="1"/>
            <a:endParaRPr lang="en-US" dirty="0" smtClean="0"/>
          </a:p>
          <a:p>
            <a:r>
              <a:rPr lang="en-US" dirty="0" smtClean="0"/>
              <a:t>Employs </a:t>
            </a:r>
            <a:r>
              <a:rPr lang="en-US" dirty="0" err="1" smtClean="0"/>
              <a:t>Kokkos</a:t>
            </a:r>
            <a:r>
              <a:rPr lang="en-US" dirty="0" smtClean="0"/>
              <a:t> for thread-scalable</a:t>
            </a:r>
          </a:p>
          <a:p>
            <a:pPr lvl="1"/>
            <a:r>
              <a:rPr lang="en-US" dirty="0" smtClean="0"/>
              <a:t>Graph construction</a:t>
            </a:r>
          </a:p>
          <a:p>
            <a:pPr lvl="1"/>
            <a:r>
              <a:rPr lang="en-US" dirty="0" smtClean="0"/>
              <a:t>PDE assembly</a:t>
            </a:r>
          </a:p>
          <a:p>
            <a:pPr lvl="1"/>
            <a:endParaRPr lang="en-US" dirty="0" smtClean="0"/>
          </a:p>
          <a:p>
            <a:r>
              <a:rPr lang="en-US" dirty="0" smtClean="0"/>
              <a:t>Employs </a:t>
            </a:r>
            <a:r>
              <a:rPr lang="en-US" dirty="0" err="1" smtClean="0"/>
              <a:t>Tpetra</a:t>
            </a:r>
            <a:r>
              <a:rPr lang="en-US" dirty="0" smtClean="0"/>
              <a:t> for distributed linear algebra</a:t>
            </a:r>
          </a:p>
          <a:p>
            <a:pPr lvl="1"/>
            <a:r>
              <a:rPr lang="en-US" dirty="0" smtClean="0"/>
              <a:t>CG iterative solver (</a:t>
            </a:r>
            <a:r>
              <a:rPr lang="en-US" dirty="0" err="1" smtClean="0"/>
              <a:t>Belos</a:t>
            </a:r>
            <a:r>
              <a:rPr lang="en-US" dirty="0" smtClean="0"/>
              <a:t> package)</a:t>
            </a:r>
          </a:p>
          <a:p>
            <a:pPr lvl="1"/>
            <a:r>
              <a:rPr lang="en-US" dirty="0" smtClean="0"/>
              <a:t>Smoothed Aggregation AMG preconditioning (</a:t>
            </a:r>
            <a:r>
              <a:rPr lang="en-US" dirty="0" err="1" smtClean="0"/>
              <a:t>MueLu</a:t>
            </a:r>
            <a:r>
              <a:rPr lang="en-US" dirty="0" smtClean="0"/>
              <a:t>)</a:t>
            </a:r>
          </a:p>
          <a:p>
            <a:pPr lvl="1"/>
            <a:endParaRPr lang="en-US" dirty="0"/>
          </a:p>
          <a:p>
            <a:r>
              <a:rPr lang="en-US" dirty="0" smtClean="0"/>
              <a:t>Supports embedded ensemble propagation via </a:t>
            </a:r>
            <a:r>
              <a:rPr lang="en-US" dirty="0" err="1" smtClean="0"/>
              <a:t>Stokhos</a:t>
            </a:r>
            <a:r>
              <a:rPr lang="en-US" dirty="0" smtClean="0"/>
              <a:t> through entire assembly and solve</a:t>
            </a:r>
          </a:p>
          <a:p>
            <a:pPr lvl="1"/>
            <a:r>
              <a:rPr lang="en-US" dirty="0" smtClean="0"/>
              <a:t>Samples generated via tensor product &amp; </a:t>
            </a:r>
            <a:r>
              <a:rPr lang="en-US" dirty="0" err="1" smtClean="0"/>
              <a:t>Smolyak</a:t>
            </a:r>
            <a:r>
              <a:rPr lang="en-US" dirty="0" smtClean="0"/>
              <a:t> sparse grid quadrature</a:t>
            </a:r>
          </a:p>
          <a:p>
            <a:pPr lvl="1"/>
            <a:endParaRPr lang="en-US" dirty="0"/>
          </a:p>
        </p:txBody>
      </p:sp>
      <p:pic>
        <p:nvPicPr>
          <p:cNvPr id="4" name="Picture 5"/>
          <p:cNvPicPr>
            <a:picLocks noChangeAspect="1" noChangeArrowheads="1"/>
          </p:cNvPicPr>
          <p:nvPr/>
        </p:nvPicPr>
        <p:blipFill>
          <a:blip r:embed="rId2"/>
          <a:srcRect/>
          <a:stretch>
            <a:fillRect/>
          </a:stretch>
        </p:blipFill>
        <p:spPr bwMode="auto">
          <a:xfrm>
            <a:off x="6837362" y="1404525"/>
            <a:ext cx="2070100" cy="1130300"/>
          </a:xfrm>
          <a:prstGeom prst="rect">
            <a:avLst/>
          </a:prstGeom>
          <a:noFill/>
          <a:ln w="12700">
            <a:noFill/>
            <a:miter lim="800000"/>
            <a:headEnd/>
            <a:tailEnd/>
          </a:ln>
          <a:effectLst>
            <a:outerShdw blurRad="127000" dist="76199" dir="2700000" algn="ctr" rotWithShape="0">
              <a:schemeClr val="bg2">
                <a:alpha val="75000"/>
              </a:schemeClr>
            </a:outerShdw>
          </a:effectLst>
        </p:spPr>
      </p:pic>
      <p:sp>
        <p:nvSpPr>
          <p:cNvPr id="5" name="Rectangle 3"/>
          <p:cNvSpPr txBox="1">
            <a:spLocks noChangeArrowheads="1"/>
          </p:cNvSpPr>
          <p:nvPr/>
        </p:nvSpPr>
        <p:spPr bwMode="auto">
          <a:xfrm>
            <a:off x="6893823" y="2573876"/>
            <a:ext cx="2015846" cy="319009"/>
          </a:xfrm>
          <a:prstGeom prst="rect">
            <a:avLst/>
          </a:prstGeom>
          <a:noFill/>
          <a:ln w="12700">
            <a:noFill/>
            <a:miter lim="800000"/>
            <a:headEnd/>
            <a:tailEnd/>
          </a:ln>
          <a:effectLst/>
        </p:spPr>
        <p:txBody>
          <a:bodyPr vert="horz" wrap="square" lIns="25400" tIns="25400" rIns="65087" bIns="25400" numCol="1" anchor="t" anchorCtr="0" compatLnSpc="1">
            <a:prstTxWarp prst="textNoShape">
              <a:avLst/>
            </a:prstTxWarp>
          </a:bodyPr>
          <a:lstStyle/>
          <a:p>
            <a:pPr marL="171450" marR="0" lvl="0" indent="-152400" algn="l" defTabSz="457200" rtl="0" eaLnBrk="1" fontAlgn="base" latinLnBrk="0" hangingPunct="1">
              <a:lnSpc>
                <a:spcPct val="100000"/>
              </a:lnSpc>
              <a:spcBef>
                <a:spcPts val="550"/>
              </a:spcBef>
              <a:spcAft>
                <a:spcPct val="0"/>
              </a:spcAft>
              <a:buClrTx/>
              <a:buSzPct val="100000"/>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hlinkClick r:id="rId3"/>
              </a:rPr>
              <a:t>http://trilinos.sandia.gov </a:t>
            </a: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endParaRPr>
          </a:p>
        </p:txBody>
      </p:sp>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389" y="1860284"/>
            <a:ext cx="3009900" cy="266700"/>
          </a:xfrm>
          <a:prstGeom prst="rect">
            <a:avLst/>
          </a:prstGeom>
        </p:spPr>
      </p:pic>
    </p:spTree>
    <p:extLst>
      <p:ext uri="{BB962C8B-B14F-4D97-AF65-F5344CB8AC3E}">
        <p14:creationId xmlns:p14="http://schemas.microsoft.com/office/powerpoint/2010/main" val="6932487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Assembly Speed-Up</a:t>
            </a:r>
            <a:endParaRPr lang="en-US" dirty="0"/>
          </a:p>
        </p:txBody>
      </p:sp>
      <p:pic>
        <p:nvPicPr>
          <p:cNvPr id="10" name="Picture 9" descr="assembly_cpu.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47" y="1230267"/>
            <a:ext cx="3090188" cy="2578204"/>
          </a:xfrm>
          <a:prstGeom prst="rect">
            <a:avLst/>
          </a:prstGeom>
        </p:spPr>
      </p:pic>
      <p:pic>
        <p:nvPicPr>
          <p:cNvPr id="11" name="Picture 10" descr="assembly_bgq.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14" y="1230267"/>
            <a:ext cx="3090188" cy="2578204"/>
          </a:xfrm>
          <a:prstGeom prst="rect">
            <a:avLst/>
          </a:prstGeom>
        </p:spPr>
      </p:pic>
      <p:pic>
        <p:nvPicPr>
          <p:cNvPr id="12" name="Picture 11" descr="assembly_gp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147" y="4003304"/>
            <a:ext cx="3090188" cy="2578204"/>
          </a:xfrm>
          <a:prstGeom prst="rect">
            <a:avLst/>
          </a:prstGeom>
        </p:spPr>
      </p:pic>
      <p:pic>
        <p:nvPicPr>
          <p:cNvPr id="13" name="Picture 12" descr="assembly_mic.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9114" y="4003304"/>
            <a:ext cx="3090188" cy="2578204"/>
          </a:xfrm>
          <a:prstGeom prst="rect">
            <a:avLst/>
          </a:prstGeom>
        </p:spPr>
      </p:pic>
    </p:spTree>
    <p:extLst>
      <p:ext uri="{BB962C8B-B14F-4D97-AF65-F5344CB8AC3E}">
        <p14:creationId xmlns:p14="http://schemas.microsoft.com/office/powerpoint/2010/main" val="138787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MPI Halo-Exchange Speed-Up</a:t>
            </a:r>
            <a:endParaRPr lang="en-US" dirty="0"/>
          </a:p>
        </p:txBody>
      </p:sp>
      <p:pic>
        <p:nvPicPr>
          <p:cNvPr id="3" name="Picture 2" descr="halo_cpu.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702" y="1814363"/>
            <a:ext cx="2922498" cy="2819351"/>
          </a:xfrm>
          <a:prstGeom prst="rect">
            <a:avLst/>
          </a:prstGeom>
        </p:spPr>
      </p:pic>
      <p:pic>
        <p:nvPicPr>
          <p:cNvPr id="4" name="Picture 3" descr="halo_bgq.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269" y="1814363"/>
            <a:ext cx="2922498" cy="2819351"/>
          </a:xfrm>
          <a:prstGeom prst="rect">
            <a:avLst/>
          </a:prstGeom>
        </p:spPr>
      </p:pic>
    </p:spTree>
    <p:extLst>
      <p:ext uri="{BB962C8B-B14F-4D97-AF65-F5344CB8AC3E}">
        <p14:creationId xmlns:p14="http://schemas.microsoft.com/office/powerpoint/2010/main" val="2503988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Matrix-Vector Product Speed-Up</a:t>
            </a:r>
            <a:endParaRPr lang="en-US" dirty="0"/>
          </a:p>
        </p:txBody>
      </p:sp>
      <p:pic>
        <p:nvPicPr>
          <p:cNvPr id="6" name="Picture 5" descr="mat_vec_bgq.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703" y="1182630"/>
            <a:ext cx="3090188" cy="2578204"/>
          </a:xfrm>
          <a:prstGeom prst="rect">
            <a:avLst/>
          </a:prstGeom>
        </p:spPr>
      </p:pic>
      <p:pic>
        <p:nvPicPr>
          <p:cNvPr id="7" name="Picture 6" descr="mat_vec_cpu.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147" y="1182631"/>
            <a:ext cx="3090188" cy="2578204"/>
          </a:xfrm>
          <a:prstGeom prst="rect">
            <a:avLst/>
          </a:prstGeom>
        </p:spPr>
      </p:pic>
      <p:pic>
        <p:nvPicPr>
          <p:cNvPr id="8" name="Picture 7" descr="mat_vec_gp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146" y="3808471"/>
            <a:ext cx="3090189" cy="2578206"/>
          </a:xfrm>
          <a:prstGeom prst="rect">
            <a:avLst/>
          </a:prstGeom>
        </p:spPr>
      </p:pic>
      <p:pic>
        <p:nvPicPr>
          <p:cNvPr id="9" name="Picture 8" descr="mat_vec_mic.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703" y="3808471"/>
            <a:ext cx="3090188" cy="2578204"/>
          </a:xfrm>
          <a:prstGeom prst="rect">
            <a:avLst/>
          </a:prstGeom>
        </p:spPr>
      </p:pic>
    </p:spTree>
    <p:extLst>
      <p:ext uri="{BB962C8B-B14F-4D97-AF65-F5344CB8AC3E}">
        <p14:creationId xmlns:p14="http://schemas.microsoft.com/office/powerpoint/2010/main" val="1764935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CG Speed-Up</a:t>
            </a:r>
            <a:endParaRPr lang="en-US" dirty="0"/>
          </a:p>
        </p:txBody>
      </p:sp>
      <p:pic>
        <p:nvPicPr>
          <p:cNvPr id="5" name="Picture 4" descr="cg_m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830" y="3807342"/>
            <a:ext cx="3060128" cy="2270937"/>
          </a:xfrm>
          <a:prstGeom prst="rect">
            <a:avLst/>
          </a:prstGeom>
        </p:spPr>
      </p:pic>
      <p:pic>
        <p:nvPicPr>
          <p:cNvPr id="6" name="Picture 5" descr="cg_cpu.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74" y="1182631"/>
            <a:ext cx="3059555" cy="2270512"/>
          </a:xfrm>
          <a:prstGeom prst="rect">
            <a:avLst/>
          </a:prstGeom>
        </p:spPr>
      </p:pic>
      <p:pic>
        <p:nvPicPr>
          <p:cNvPr id="7" name="Picture 6" descr="cg_bgq.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831" y="1182631"/>
            <a:ext cx="3060128" cy="2270937"/>
          </a:xfrm>
          <a:prstGeom prst="rect">
            <a:avLst/>
          </a:prstGeom>
        </p:spPr>
      </p:pic>
      <p:pic>
        <p:nvPicPr>
          <p:cNvPr id="8" name="Picture 7" descr="cg_gp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575" y="3807342"/>
            <a:ext cx="3060128" cy="2270937"/>
          </a:xfrm>
          <a:prstGeom prst="rect">
            <a:avLst/>
          </a:prstGeom>
        </p:spPr>
      </p:pic>
    </p:spTree>
    <p:extLst>
      <p:ext uri="{BB962C8B-B14F-4D97-AF65-F5344CB8AC3E}">
        <p14:creationId xmlns:p14="http://schemas.microsoft.com/office/powerpoint/2010/main" val="3828243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AMG-Preconditioned CG Speed-Up</a:t>
            </a:r>
            <a:endParaRPr lang="en-US" dirty="0"/>
          </a:p>
        </p:txBody>
      </p:sp>
      <p:sp>
        <p:nvSpPr>
          <p:cNvPr id="11" name="TextBox 10"/>
          <p:cNvSpPr txBox="1"/>
          <p:nvPr/>
        </p:nvSpPr>
        <p:spPr>
          <a:xfrm>
            <a:off x="1105574" y="6094514"/>
            <a:ext cx="3060128" cy="646331"/>
          </a:xfrm>
          <a:prstGeom prst="rect">
            <a:avLst/>
          </a:prstGeom>
          <a:noFill/>
        </p:spPr>
        <p:txBody>
          <a:bodyPr wrap="square" rtlCol="0">
            <a:spAutoFit/>
          </a:bodyPr>
          <a:lstStyle/>
          <a:p>
            <a:r>
              <a:rPr lang="en-US" sz="1200" dirty="0" smtClean="0">
                <a:solidFill>
                  <a:srgbClr val="FF0000"/>
                </a:solidFill>
                <a:latin typeface="+mn-lt"/>
              </a:rPr>
              <a:t>Several ensemble AMG setup, solve kernels have not yet been optimized for GPU!</a:t>
            </a:r>
            <a:endParaRPr lang="en-US" sz="1200" dirty="0">
              <a:solidFill>
                <a:srgbClr val="FF0000"/>
              </a:solidFill>
              <a:latin typeface="+mn-lt"/>
            </a:endParaRPr>
          </a:p>
        </p:txBody>
      </p:sp>
      <p:pic>
        <p:nvPicPr>
          <p:cNvPr id="7" name="Picture 6" descr="pcg_mi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830" y="3807342"/>
            <a:ext cx="3060128" cy="2270937"/>
          </a:xfrm>
          <a:prstGeom prst="rect">
            <a:avLst/>
          </a:prstGeom>
        </p:spPr>
      </p:pic>
      <p:pic>
        <p:nvPicPr>
          <p:cNvPr id="3" name="Picture 2" descr="pcg_cpu.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74" y="1182631"/>
            <a:ext cx="3057604" cy="2269064"/>
          </a:xfrm>
          <a:prstGeom prst="rect">
            <a:avLst/>
          </a:prstGeom>
        </p:spPr>
      </p:pic>
      <p:pic>
        <p:nvPicPr>
          <p:cNvPr id="4" name="Picture 3" descr="pcg_gp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575" y="3807341"/>
            <a:ext cx="3060128" cy="2270937"/>
          </a:xfrm>
          <a:prstGeom prst="rect">
            <a:avLst/>
          </a:prstGeom>
        </p:spPr>
      </p:pic>
      <p:pic>
        <p:nvPicPr>
          <p:cNvPr id="5" name="Picture 4" descr="pcg_bgq.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2830" y="1182631"/>
            <a:ext cx="3057604" cy="2269064"/>
          </a:xfrm>
          <a:prstGeom prst="rect">
            <a:avLst/>
          </a:prstGeom>
        </p:spPr>
      </p:pic>
    </p:spTree>
    <p:extLst>
      <p:ext uri="{BB962C8B-B14F-4D97-AF65-F5344CB8AC3E}">
        <p14:creationId xmlns:p14="http://schemas.microsoft.com/office/powerpoint/2010/main" val="672233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t>
            </a:r>
            <a:r>
              <a:rPr lang="en-US" dirty="0" err="1" smtClean="0"/>
              <a:t>Exascale</a:t>
            </a:r>
            <a:r>
              <a:rPr lang="en-US" dirty="0" smtClean="0"/>
              <a:t> Solve the UQ Challenge?</a:t>
            </a:r>
            <a:endParaRPr lang="en-US" dirty="0"/>
          </a:p>
        </p:txBody>
      </p:sp>
      <p:sp>
        <p:nvSpPr>
          <p:cNvPr id="3" name="Content Placeholder 2"/>
          <p:cNvSpPr>
            <a:spLocks noGrp="1"/>
          </p:cNvSpPr>
          <p:nvPr>
            <p:ph idx="1"/>
          </p:nvPr>
        </p:nvSpPr>
        <p:spPr>
          <a:xfrm>
            <a:off x="228600" y="1295401"/>
            <a:ext cx="8686800" cy="4603208"/>
          </a:xfrm>
        </p:spPr>
        <p:txBody>
          <a:bodyPr>
            <a:normAutofit fontScale="77500" lnSpcReduction="20000"/>
          </a:bodyPr>
          <a:lstStyle/>
          <a:p>
            <a:r>
              <a:rPr lang="en-US" dirty="0" smtClean="0">
                <a:solidFill>
                  <a:schemeClr val="tx1"/>
                </a:solidFill>
              </a:rPr>
              <a:t>UQ means many things</a:t>
            </a:r>
            <a:endParaRPr lang="en-US" dirty="0">
              <a:solidFill>
                <a:schemeClr val="tx1"/>
              </a:solidFill>
            </a:endParaRPr>
          </a:p>
          <a:p>
            <a:pPr lvl="1"/>
            <a:r>
              <a:rPr lang="en-US" dirty="0"/>
              <a:t>Best estimate + </a:t>
            </a:r>
            <a:r>
              <a:rPr lang="en-US" dirty="0" smtClean="0"/>
              <a:t>uncertainty, model validation, model calibration, …</a:t>
            </a:r>
          </a:p>
          <a:p>
            <a:pPr marL="457200" lvl="1" indent="0">
              <a:buNone/>
            </a:pPr>
            <a:endParaRPr lang="en-US" dirty="0" smtClean="0"/>
          </a:p>
          <a:p>
            <a:r>
              <a:rPr lang="en-US" dirty="0" smtClean="0"/>
              <a:t>A key to many UQ tasks is forward uncertainty propagation</a:t>
            </a:r>
          </a:p>
          <a:p>
            <a:pPr lvl="1"/>
            <a:r>
              <a:rPr lang="en-US" dirty="0" smtClean="0"/>
              <a:t>Given uncertainty model of input data (</a:t>
            </a:r>
            <a:r>
              <a:rPr lang="en-US" dirty="0" err="1" smtClean="0"/>
              <a:t>aleatory</a:t>
            </a:r>
            <a:r>
              <a:rPr lang="en-US" dirty="0" smtClean="0"/>
              <a:t>, epistemic, …)</a:t>
            </a:r>
          </a:p>
          <a:p>
            <a:pPr lvl="1"/>
            <a:r>
              <a:rPr lang="en-US" dirty="0" smtClean="0"/>
              <a:t>Propagate uncertainty to output quantities of interest</a:t>
            </a:r>
          </a:p>
          <a:p>
            <a:pPr lvl="1"/>
            <a:endParaRPr lang="en-US" dirty="0"/>
          </a:p>
          <a:p>
            <a:r>
              <a:rPr lang="en-US" dirty="0"/>
              <a:t>There are many forward uncertainty propagation approaches</a:t>
            </a:r>
          </a:p>
          <a:p>
            <a:pPr lvl="1"/>
            <a:r>
              <a:rPr lang="en-US" dirty="0"/>
              <a:t>Monte </a:t>
            </a:r>
            <a:r>
              <a:rPr lang="en-US" dirty="0" smtClean="0"/>
              <a:t>Carlo, stochastic collocation, polynomial chaos, stochastic </a:t>
            </a:r>
            <a:r>
              <a:rPr lang="en-US" dirty="0" err="1" smtClean="0"/>
              <a:t>Galerkin</a:t>
            </a:r>
            <a:r>
              <a:rPr lang="en-US" dirty="0" smtClean="0"/>
              <a:t>, …</a:t>
            </a:r>
          </a:p>
          <a:p>
            <a:pPr lvl="1"/>
            <a:endParaRPr lang="en-US" dirty="0"/>
          </a:p>
          <a:p>
            <a:r>
              <a:rPr lang="en-US" dirty="0"/>
              <a:t>Key </a:t>
            </a:r>
            <a:r>
              <a:rPr lang="en-US" dirty="0" smtClean="0"/>
              <a:t>challenge:</a:t>
            </a:r>
            <a:endParaRPr lang="en-US" dirty="0"/>
          </a:p>
          <a:p>
            <a:pPr lvl="1"/>
            <a:r>
              <a:rPr lang="en-US" dirty="0" smtClean="0"/>
              <a:t>Accurately quantifying rare events and localized behavior in high-dimensional uncertain input spaces</a:t>
            </a:r>
          </a:p>
          <a:p>
            <a:pPr lvl="1"/>
            <a:r>
              <a:rPr lang="en-US" dirty="0" smtClean="0"/>
              <a:t>Can easily require O(10</a:t>
            </a:r>
            <a:r>
              <a:rPr lang="en-US" baseline="30000" dirty="0" smtClean="0"/>
              <a:t>4</a:t>
            </a:r>
            <a:r>
              <a:rPr lang="en-US" dirty="0" smtClean="0"/>
              <a:t>-10</a:t>
            </a:r>
            <a:r>
              <a:rPr lang="en-US" baseline="30000" dirty="0" smtClean="0"/>
              <a:t>6</a:t>
            </a:r>
            <a:r>
              <a:rPr lang="en-US" dirty="0" smtClean="0"/>
              <a:t>) expensive forward simulations</a:t>
            </a:r>
            <a:endParaRPr lang="en-US" dirty="0"/>
          </a:p>
          <a:p>
            <a:pPr lvl="1"/>
            <a:r>
              <a:rPr lang="en-US" dirty="0" smtClean="0"/>
              <a:t>Often can only afford O(10</a:t>
            </a:r>
            <a:r>
              <a:rPr lang="en-US" baseline="30000" dirty="0" smtClean="0"/>
              <a:t>2</a:t>
            </a:r>
            <a:r>
              <a:rPr lang="en-US" dirty="0" smtClean="0"/>
              <a:t>) on today’s </a:t>
            </a:r>
            <a:r>
              <a:rPr lang="en-US" dirty="0" err="1" smtClean="0"/>
              <a:t>petascale</a:t>
            </a:r>
            <a:r>
              <a:rPr lang="en-US" dirty="0" smtClean="0"/>
              <a:t> machines</a:t>
            </a:r>
            <a:endParaRPr lang="en-US" dirty="0"/>
          </a:p>
          <a:p>
            <a:endParaRPr lang="en-US" dirty="0"/>
          </a:p>
        </p:txBody>
      </p:sp>
    </p:spTree>
    <p:extLst>
      <p:ext uri="{BB962C8B-B14F-4D97-AF65-F5344CB8AC3E}">
        <p14:creationId xmlns:p14="http://schemas.microsoft.com/office/powerpoint/2010/main" val="3481692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1" y="1239807"/>
            <a:ext cx="8618538" cy="5494713"/>
          </a:xfrm>
        </p:spPr>
        <p:txBody>
          <a:bodyPr>
            <a:normAutofit lnSpcReduction="10000"/>
          </a:bodyPr>
          <a:lstStyle/>
          <a:p>
            <a:pPr>
              <a:lnSpc>
                <a:spcPct val="90000"/>
              </a:lnSpc>
            </a:pPr>
            <a:r>
              <a:rPr lang="en-US" sz="1600" dirty="0" smtClean="0"/>
              <a:t>Stochastic </a:t>
            </a:r>
            <a:r>
              <a:rPr lang="en-US" sz="1600" dirty="0" err="1"/>
              <a:t>Galerkin</a:t>
            </a:r>
            <a:r>
              <a:rPr lang="en-US" sz="1600" dirty="0"/>
              <a:t> method (</a:t>
            </a:r>
            <a:r>
              <a:rPr lang="en-US" sz="1600" dirty="0" err="1" smtClean="0"/>
              <a:t>Ghanem</a:t>
            </a:r>
            <a:r>
              <a:rPr lang="en-US" sz="1600" dirty="0" smtClean="0"/>
              <a:t> and many, many others…):</a:t>
            </a:r>
          </a:p>
          <a:p>
            <a:pPr>
              <a:lnSpc>
                <a:spcPct val="90000"/>
              </a:lnSpc>
            </a:pPr>
            <a:endParaRPr lang="en-US" sz="1600" dirty="0" smtClean="0"/>
          </a:p>
          <a:p>
            <a:pPr>
              <a:lnSpc>
                <a:spcPct val="90000"/>
              </a:lnSpc>
            </a:pPr>
            <a:endParaRPr lang="en-US" sz="1400" dirty="0"/>
          </a:p>
          <a:p>
            <a:pPr>
              <a:lnSpc>
                <a:spcPct val="90000"/>
              </a:lnSpc>
            </a:pPr>
            <a:endParaRPr lang="en-US" sz="1600" dirty="0"/>
          </a:p>
          <a:p>
            <a:r>
              <a:rPr lang="en-US" sz="1600" dirty="0" smtClean="0"/>
              <a:t>Method generates new coupled spatial-stochastic nonlinear problem (intrusive)</a:t>
            </a:r>
          </a:p>
          <a:p>
            <a:endParaRPr lang="en-US" sz="1600" dirty="0" smtClean="0"/>
          </a:p>
          <a:p>
            <a:endParaRPr lang="en-US" sz="1600" dirty="0" smtClean="0"/>
          </a:p>
          <a:p>
            <a:endParaRPr lang="en-US" sz="1600" dirty="0" smtClean="0"/>
          </a:p>
          <a:p>
            <a:endParaRPr lang="en-US" sz="1600" dirty="0" smtClean="0"/>
          </a:p>
          <a:p>
            <a:pPr marL="0" indent="0">
              <a:buNone/>
            </a:pPr>
            <a:endParaRPr lang="en-US" sz="1600" dirty="0" smtClean="0"/>
          </a:p>
          <a:p>
            <a:endParaRPr lang="en-US" sz="1600" dirty="0" smtClean="0"/>
          </a:p>
          <a:p>
            <a:endParaRPr lang="en-US" sz="1600" dirty="0" smtClean="0"/>
          </a:p>
          <a:p>
            <a:r>
              <a:rPr lang="en-US" sz="1600" dirty="0" smtClean="0"/>
              <a:t>Advantages:</a:t>
            </a:r>
          </a:p>
          <a:p>
            <a:pPr lvl="1"/>
            <a:r>
              <a:rPr lang="en-US" sz="1400" dirty="0" smtClean="0"/>
              <a:t>Many fewer stochastic degrees-of-freedom for comparable level of accuracy</a:t>
            </a:r>
          </a:p>
          <a:p>
            <a:r>
              <a:rPr lang="en-US" sz="1600" dirty="0" smtClean="0"/>
              <a:t>Challenges:</a:t>
            </a:r>
          </a:p>
          <a:p>
            <a:pPr lvl="1"/>
            <a:r>
              <a:rPr lang="en-US" sz="1400" dirty="0" smtClean="0"/>
              <a:t>Computing SG residual and Jacobian entries in large-scale, production simulation codes</a:t>
            </a:r>
          </a:p>
          <a:p>
            <a:pPr lvl="1"/>
            <a:r>
              <a:rPr lang="en-US" sz="1400" dirty="0" smtClean="0"/>
              <a:t>Solving resulting systems of equations efficiently, particularly for nonlinear problems</a:t>
            </a:r>
          </a:p>
          <a:p>
            <a:r>
              <a:rPr lang="en-US" sz="1600" dirty="0" err="1" smtClean="0"/>
              <a:t>Stokhos</a:t>
            </a:r>
            <a:r>
              <a:rPr lang="en-US" sz="1600" dirty="0" smtClean="0"/>
              <a:t> package provides tools for implementing SG methods for large-scale systems</a:t>
            </a:r>
          </a:p>
          <a:p>
            <a:pPr lvl="1"/>
            <a:r>
              <a:rPr lang="en-US" sz="1400" dirty="0" smtClean="0"/>
              <a:t>Integrates with </a:t>
            </a:r>
            <a:r>
              <a:rPr lang="en-US" sz="1400" dirty="0" err="1" smtClean="0"/>
              <a:t>Kokkos</a:t>
            </a:r>
            <a:r>
              <a:rPr lang="en-US" sz="1400" dirty="0" smtClean="0"/>
              <a:t>, </a:t>
            </a:r>
            <a:r>
              <a:rPr lang="en-US" sz="1400" dirty="0" err="1" smtClean="0"/>
              <a:t>Tpetra</a:t>
            </a:r>
            <a:r>
              <a:rPr lang="en-US" sz="1400" dirty="0" smtClean="0"/>
              <a:t> for multicore, MPI parallelism</a:t>
            </a:r>
          </a:p>
          <a:p>
            <a:pPr lvl="1"/>
            <a:r>
              <a:rPr lang="en-US" sz="1400" dirty="0" smtClean="0"/>
              <a:t>Techniques demonstrated in FENL</a:t>
            </a:r>
          </a:p>
        </p:txBody>
      </p:sp>
      <p:sp>
        <p:nvSpPr>
          <p:cNvPr id="22" name="TextBox 21"/>
          <p:cNvSpPr txBox="1"/>
          <p:nvPr/>
        </p:nvSpPr>
        <p:spPr>
          <a:xfrm>
            <a:off x="5040854" y="4210969"/>
            <a:ext cx="1595885" cy="276999"/>
          </a:xfrm>
          <a:prstGeom prst="rect">
            <a:avLst/>
          </a:prstGeom>
          <a:noFill/>
        </p:spPr>
        <p:txBody>
          <a:bodyPr wrap="none" rtlCol="0">
            <a:spAutoFit/>
          </a:bodyPr>
          <a:lstStyle/>
          <a:p>
            <a:r>
              <a:rPr lang="en-US" sz="1200" b="1" dirty="0" smtClean="0"/>
              <a:t>Stochastic sparsity</a:t>
            </a:r>
            <a:endParaRPr lang="en-US" sz="1200" b="1" dirty="0"/>
          </a:p>
        </p:txBody>
      </p:sp>
      <p:sp>
        <p:nvSpPr>
          <p:cNvPr id="23" name="TextBox 22"/>
          <p:cNvSpPr txBox="1"/>
          <p:nvPr/>
        </p:nvSpPr>
        <p:spPr>
          <a:xfrm>
            <a:off x="7466865" y="4220882"/>
            <a:ext cx="1322222" cy="276999"/>
          </a:xfrm>
          <a:prstGeom prst="rect">
            <a:avLst/>
          </a:prstGeom>
          <a:noFill/>
        </p:spPr>
        <p:txBody>
          <a:bodyPr wrap="none" rtlCol="0">
            <a:spAutoFit/>
          </a:bodyPr>
          <a:lstStyle/>
          <a:p>
            <a:r>
              <a:rPr lang="en-US" sz="1200" b="1" dirty="0" smtClean="0"/>
              <a:t>Spatial sparsity</a:t>
            </a:r>
            <a:endParaRPr lang="en-US" sz="1200" b="1" dirty="0"/>
          </a:p>
        </p:txBody>
      </p:sp>
      <p:pic>
        <p:nvPicPr>
          <p:cNvPr id="13" name="Picture 12" descr="stochas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229" y="2677669"/>
            <a:ext cx="1586477" cy="1519416"/>
          </a:xfrm>
          <a:prstGeom prst="rect">
            <a:avLst/>
          </a:prstGeom>
          <a:ln>
            <a:solidFill>
              <a:srgbClr val="0000FF"/>
            </a:solidFill>
          </a:ln>
          <a:effectLst>
            <a:outerShdw blurRad="50800" dist="38100" dir="2700000" algn="tl" rotWithShape="0">
              <a:prstClr val="black">
                <a:alpha val="40000"/>
              </a:prstClr>
            </a:outerShdw>
          </a:effectLst>
        </p:spPr>
      </p:pic>
      <p:cxnSp>
        <p:nvCxnSpPr>
          <p:cNvPr id="14" name="Straight Connector 13"/>
          <p:cNvCxnSpPr/>
          <p:nvPr/>
        </p:nvCxnSpPr>
        <p:spPr>
          <a:xfrm flipV="1">
            <a:off x="6008892" y="2687950"/>
            <a:ext cx="1195659" cy="75580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27478" y="3437562"/>
            <a:ext cx="2837366" cy="749608"/>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027478" y="2694146"/>
            <a:ext cx="2824976" cy="73102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27478" y="3443757"/>
            <a:ext cx="1177073" cy="743413"/>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21" name="Picture 20" descr="spati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481" y="2686442"/>
            <a:ext cx="1643574" cy="1506926"/>
          </a:xfrm>
          <a:prstGeom prst="rect">
            <a:avLst/>
          </a:prstGeom>
          <a:ln>
            <a:solidFill>
              <a:srgbClr val="0000FF"/>
            </a:solidFill>
          </a:ln>
          <a:effectLst>
            <a:outerShdw blurRad="50800" dist="38100" dir="2700000" algn="tl" rotWithShape="0">
              <a:prstClr val="black">
                <a:alpha val="40000"/>
              </a:prstClr>
            </a:outerShdw>
          </a:effectLst>
        </p:spPr>
      </p:pic>
      <p:sp>
        <p:nvSpPr>
          <p:cNvPr id="24" name="Title 1"/>
          <p:cNvSpPr>
            <a:spLocks noGrp="1"/>
          </p:cNvSpPr>
          <p:nvPr>
            <p:ph type="title"/>
          </p:nvPr>
        </p:nvSpPr>
        <p:spPr>
          <a:xfrm>
            <a:off x="228600" y="280988"/>
            <a:ext cx="8686800" cy="1014412"/>
          </a:xfrm>
        </p:spPr>
        <p:txBody>
          <a:bodyPr/>
          <a:lstStyle/>
          <a:p>
            <a:r>
              <a:rPr lang="en-US" dirty="0" smtClean="0"/>
              <a:t>Embedded Stochastic Galerkin UQ Methods</a:t>
            </a:r>
            <a:endParaRPr lang="en-US" dirty="0"/>
          </a:p>
        </p:txBody>
      </p:sp>
      <p:pic>
        <p:nvPicPr>
          <p:cNvPr id="15" name="Picture 14" descr="LDRD LOGO 55.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248" y="739"/>
            <a:ext cx="1303752" cy="655485"/>
          </a:xfrm>
          <a:prstGeom prst="rect">
            <a:avLst/>
          </a:prstGeom>
        </p:spPr>
      </p:pic>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111" y="2755670"/>
            <a:ext cx="3873500" cy="533400"/>
          </a:xfrm>
          <a:prstGeom prst="rect">
            <a:avLst/>
          </a:prstGeom>
        </p:spPr>
      </p:pic>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60" y="3358727"/>
            <a:ext cx="4267200" cy="533400"/>
          </a:xfrm>
          <a:prstGeom prst="rect">
            <a:avLst/>
          </a:prstGeom>
        </p:spPr>
      </p:pic>
      <p:pic>
        <p:nvPicPr>
          <p:cNvPr id="19" name="Picture 1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511" y="1536121"/>
            <a:ext cx="7696200" cy="546100"/>
          </a:xfrm>
          <a:prstGeom prst="rect">
            <a:avLst/>
          </a:prstGeom>
        </p:spPr>
      </p:pic>
    </p:spTree>
    <p:extLst>
      <p:ext uri="{BB962C8B-B14F-4D97-AF65-F5344CB8AC3E}">
        <p14:creationId xmlns:p14="http://schemas.microsoft.com/office/powerpoint/2010/main" val="112481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t>
            </a:r>
            <a:r>
              <a:rPr lang="en-US" dirty="0" err="1" smtClean="0"/>
              <a:t>Galerkin</a:t>
            </a:r>
            <a:r>
              <a:rPr lang="en-US" dirty="0" smtClean="0"/>
              <a:t> Operator</a:t>
            </a:r>
            <a:endParaRPr lang="en-US" dirty="0"/>
          </a:p>
        </p:txBody>
      </p:sp>
      <p:sp>
        <p:nvSpPr>
          <p:cNvPr id="3" name="Content Placeholder 2"/>
          <p:cNvSpPr>
            <a:spLocks noGrp="1"/>
          </p:cNvSpPr>
          <p:nvPr>
            <p:ph idx="1"/>
          </p:nvPr>
        </p:nvSpPr>
        <p:spPr>
          <a:xfrm>
            <a:off x="228600" y="1523999"/>
            <a:ext cx="8686800" cy="5124282"/>
          </a:xfrm>
        </p:spPr>
        <p:txBody>
          <a:bodyPr>
            <a:normAutofit fontScale="77500" lnSpcReduction="20000"/>
          </a:bodyPr>
          <a:lstStyle/>
          <a:p>
            <a:r>
              <a:rPr lang="en-US" dirty="0" smtClean="0"/>
              <a:t>Operator traditionally organized with outer-stochastic, inner-spatial structure</a:t>
            </a:r>
          </a:p>
          <a:p>
            <a:pPr lvl="1"/>
            <a:r>
              <a:rPr lang="en-US" dirty="0" smtClean="0"/>
              <a:t>Allows reuse of deterministic solver data structures and </a:t>
            </a:r>
            <a:r>
              <a:rPr lang="en-US" dirty="0" err="1" smtClean="0"/>
              <a:t>preconditioners</a:t>
            </a:r>
            <a:endParaRPr lang="en-US" dirty="0" smtClean="0"/>
          </a:p>
          <a:p>
            <a:pPr lvl="1"/>
            <a:r>
              <a:rPr lang="en-US" dirty="0" smtClean="0"/>
              <a:t>Makes sense for sparse stochastic discretizations</a:t>
            </a:r>
          </a:p>
          <a:p>
            <a:pPr lvl="1"/>
            <a:endParaRPr lang="en-US" dirty="0"/>
          </a:p>
          <a:p>
            <a:pPr lvl="1"/>
            <a:endParaRPr lang="en-US" dirty="0" smtClean="0"/>
          </a:p>
          <a:p>
            <a:pPr lvl="1"/>
            <a:endParaRPr lang="en-US" dirty="0"/>
          </a:p>
          <a:p>
            <a:pPr lvl="1"/>
            <a:endParaRPr lang="en-US" dirty="0" smtClean="0"/>
          </a:p>
          <a:p>
            <a:pPr lvl="1"/>
            <a:endParaRPr lang="en-US" dirty="0"/>
          </a:p>
          <a:p>
            <a:endParaRPr lang="en-US" dirty="0" smtClean="0"/>
          </a:p>
          <a:p>
            <a:endParaRPr lang="en-US" dirty="0"/>
          </a:p>
          <a:p>
            <a:endParaRPr lang="en-US" dirty="0" smtClean="0"/>
          </a:p>
          <a:p>
            <a:endParaRPr lang="en-US" dirty="0" smtClean="0"/>
          </a:p>
          <a:p>
            <a:pPr marL="171450" indent="0">
              <a:buNone/>
            </a:pPr>
            <a:endParaRPr lang="en-US" dirty="0"/>
          </a:p>
          <a:p>
            <a:r>
              <a:rPr lang="en-US" dirty="0" smtClean="0"/>
              <a:t>For nonlinear problems, makes sense to commute this layout to outer-spatial, inner-stochastic</a:t>
            </a:r>
          </a:p>
          <a:p>
            <a:pPr lvl="1"/>
            <a:r>
              <a:rPr lang="en-US" dirty="0" smtClean="0"/>
              <a:t>Leverage emerging architectures to handle denser stochastic blocks</a:t>
            </a:r>
          </a:p>
          <a:p>
            <a:endParaRPr lang="en-US" dirty="0"/>
          </a:p>
        </p:txBody>
      </p:sp>
      <p:sp>
        <p:nvSpPr>
          <p:cNvPr id="25" name="Right Arrow 24"/>
          <p:cNvSpPr/>
          <p:nvPr/>
        </p:nvSpPr>
        <p:spPr bwMode="auto">
          <a:xfrm>
            <a:off x="4347883" y="3901475"/>
            <a:ext cx="461953" cy="259843"/>
          </a:xfrm>
          <a:prstGeom prst="right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bodyPr>
          <a:lstStyle/>
          <a:p>
            <a:pPr marL="0" marR="0" indent="0" algn="l" defTabSz="839788"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a:ln>
                <a:noFill/>
              </a:ln>
              <a:solidFill>
                <a:schemeClr val="tx1"/>
              </a:solidFill>
              <a:effectLst/>
              <a:latin typeface="Times" charset="0"/>
            </a:endParaRPr>
          </a:p>
        </p:txBody>
      </p:sp>
      <p:pic>
        <p:nvPicPr>
          <p:cNvPr id="23" name="Picture 22" descr="stoch_in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593" y="3283894"/>
            <a:ext cx="3858511" cy="1846965"/>
          </a:xfrm>
          <a:prstGeom prst="rect">
            <a:avLst/>
          </a:prstGeom>
        </p:spPr>
      </p:pic>
      <p:pic>
        <p:nvPicPr>
          <p:cNvPr id="24" name="Picture 23" descr="stoch_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94" y="3283894"/>
            <a:ext cx="3876798" cy="1834774"/>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990" y="2672746"/>
            <a:ext cx="1803400" cy="533400"/>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917" y="2672746"/>
            <a:ext cx="1790700" cy="533400"/>
          </a:xfrm>
          <a:prstGeom prst="rect">
            <a:avLst/>
          </a:prstGeom>
        </p:spPr>
      </p:pic>
    </p:spTree>
    <p:extLst>
      <p:ext uri="{BB962C8B-B14F-4D97-AF65-F5344CB8AC3E}">
        <p14:creationId xmlns:p14="http://schemas.microsoft.com/office/powerpoint/2010/main" val="2526326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411"/>
          </a:xfrm>
        </p:spPr>
        <p:txBody>
          <a:bodyPr/>
          <a:lstStyle/>
          <a:p>
            <a:r>
              <a:rPr lang="en-US" sz="3200" dirty="0" smtClean="0"/>
              <a:t>Commuted SG Matrix Multiply</a:t>
            </a:r>
            <a:endParaRPr lang="en-US" sz="3200" i="1" dirty="0"/>
          </a:p>
        </p:txBody>
      </p:sp>
      <p:sp>
        <p:nvSpPr>
          <p:cNvPr id="3" name="Content Placeholder 2"/>
          <p:cNvSpPr>
            <a:spLocks noGrp="1"/>
          </p:cNvSpPr>
          <p:nvPr>
            <p:ph idx="1"/>
          </p:nvPr>
        </p:nvSpPr>
        <p:spPr>
          <a:xfrm>
            <a:off x="685800" y="1955014"/>
            <a:ext cx="7772400" cy="1223435"/>
          </a:xfrm>
        </p:spPr>
        <p:txBody>
          <a:bodyPr>
            <a:normAutofit fontScale="92500"/>
          </a:bodyPr>
          <a:lstStyle/>
          <a:p>
            <a:r>
              <a:rPr lang="en-US" dirty="0" smtClean="0"/>
              <a:t>Two level algorithm</a:t>
            </a:r>
          </a:p>
          <a:p>
            <a:pPr lvl="1"/>
            <a:r>
              <a:rPr lang="en-US" dirty="0" smtClean="0"/>
              <a:t>Outer: sparse (CRS) matrix-vector multiply algorithm</a:t>
            </a:r>
          </a:p>
          <a:p>
            <a:pPr lvl="1"/>
            <a:r>
              <a:rPr lang="en-US" dirty="0" smtClean="0"/>
              <a:t>Inner: sparse stochastic </a:t>
            </a:r>
            <a:r>
              <a:rPr lang="en-US" dirty="0" err="1" smtClean="0"/>
              <a:t>Galerkin</a:t>
            </a:r>
            <a:r>
              <a:rPr lang="en-US" dirty="0" smtClean="0"/>
              <a:t> product</a:t>
            </a:r>
          </a:p>
        </p:txBody>
      </p:sp>
      <p:sp>
        <p:nvSpPr>
          <p:cNvPr id="6" name="Rounded Rectangular Callout 5"/>
          <p:cNvSpPr/>
          <p:nvPr/>
        </p:nvSpPr>
        <p:spPr>
          <a:xfrm>
            <a:off x="1505379" y="3764083"/>
            <a:ext cx="1213503" cy="612648"/>
          </a:xfrm>
          <a:prstGeom prst="wedgeRoundRectCallout">
            <a:avLst>
              <a:gd name="adj1" fmla="val -22242"/>
              <a:gd name="adj2" fmla="val 1238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stochastic basis</a:t>
            </a:r>
            <a:endParaRPr lang="en-US" sz="1600" b="0" dirty="0">
              <a:solidFill>
                <a:schemeClr val="tx1"/>
              </a:solidFill>
            </a:endParaRPr>
          </a:p>
        </p:txBody>
      </p:sp>
      <p:sp>
        <p:nvSpPr>
          <p:cNvPr id="8" name="Rounded Rectangular Callout 7"/>
          <p:cNvSpPr/>
          <p:nvPr/>
        </p:nvSpPr>
        <p:spPr>
          <a:xfrm>
            <a:off x="5901634" y="3764083"/>
            <a:ext cx="1213503" cy="612648"/>
          </a:xfrm>
          <a:prstGeom prst="wedgeRoundRectCallout">
            <a:avLst>
              <a:gd name="adj1" fmla="val -48842"/>
              <a:gd name="adj2" fmla="val 1261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stochastic basis</a:t>
            </a:r>
            <a:endParaRPr lang="en-US" sz="1600" b="0" dirty="0">
              <a:solidFill>
                <a:schemeClr val="tx1"/>
              </a:solidFill>
            </a:endParaRPr>
          </a:p>
        </p:txBody>
      </p:sp>
      <p:sp>
        <p:nvSpPr>
          <p:cNvPr id="9" name="Rounded Rectangular Callout 8"/>
          <p:cNvSpPr/>
          <p:nvPr/>
        </p:nvSpPr>
        <p:spPr>
          <a:xfrm>
            <a:off x="1553084" y="5498061"/>
            <a:ext cx="914400" cy="516335"/>
          </a:xfrm>
          <a:prstGeom prst="wedgeRoundRectCallout">
            <a:avLst>
              <a:gd name="adj1" fmla="val -341"/>
              <a:gd name="adj2" fmla="val -130383"/>
              <a:gd name="adj3" fmla="val 16667"/>
            </a:avLst>
          </a:prstGeom>
          <a:solidFill>
            <a:srgbClr val="99FF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FEM basis</a:t>
            </a:r>
            <a:endParaRPr lang="en-US" sz="1600" b="0" dirty="0">
              <a:solidFill>
                <a:schemeClr val="tx1"/>
              </a:solidFill>
            </a:endParaRPr>
          </a:p>
        </p:txBody>
      </p:sp>
      <p:sp>
        <p:nvSpPr>
          <p:cNvPr id="10" name="Rounded Rectangular Callout 9"/>
          <p:cNvSpPr/>
          <p:nvPr/>
        </p:nvSpPr>
        <p:spPr>
          <a:xfrm>
            <a:off x="4630790" y="5498063"/>
            <a:ext cx="914400" cy="516334"/>
          </a:xfrm>
          <a:prstGeom prst="wedgeRoundRectCallout">
            <a:avLst>
              <a:gd name="adj1" fmla="val 10063"/>
              <a:gd name="adj2" fmla="val -127665"/>
              <a:gd name="adj3" fmla="val 16667"/>
            </a:avLst>
          </a:prstGeom>
          <a:solidFill>
            <a:srgbClr val="99FF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FEM basis</a:t>
            </a:r>
            <a:endParaRPr lang="en-US" sz="1600" b="0" dirty="0">
              <a:solidFill>
                <a:schemeClr val="tx1"/>
              </a:solidFill>
            </a:endParaRPr>
          </a:p>
        </p:txBody>
      </p:sp>
      <p:sp>
        <p:nvSpPr>
          <p:cNvPr id="11" name="Rounded Rectangular Callout 10"/>
          <p:cNvSpPr/>
          <p:nvPr/>
        </p:nvSpPr>
        <p:spPr>
          <a:xfrm>
            <a:off x="5802500" y="5502534"/>
            <a:ext cx="914400" cy="511863"/>
          </a:xfrm>
          <a:prstGeom prst="wedgeRoundRectCallout">
            <a:avLst>
              <a:gd name="adj1" fmla="val -13108"/>
              <a:gd name="adj2" fmla="val -130887"/>
              <a:gd name="adj3" fmla="val 16667"/>
            </a:avLst>
          </a:prstGeom>
          <a:solidFill>
            <a:srgbClr val="99FF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FEM basis</a:t>
            </a:r>
            <a:endParaRPr lang="en-US" sz="1600" b="0" dirty="0">
              <a:solidFill>
                <a:schemeClr val="tx1"/>
              </a:solidFill>
            </a:endParaRPr>
          </a:p>
        </p:txBody>
      </p:sp>
      <p:sp>
        <p:nvSpPr>
          <p:cNvPr id="12" name="Rounded Rectangular Callout 11"/>
          <p:cNvSpPr/>
          <p:nvPr/>
        </p:nvSpPr>
        <p:spPr>
          <a:xfrm>
            <a:off x="4570194" y="3764083"/>
            <a:ext cx="1213503" cy="612648"/>
          </a:xfrm>
          <a:prstGeom prst="wedgeRoundRectCallout">
            <a:avLst>
              <a:gd name="adj1" fmla="val -29474"/>
              <a:gd name="adj2" fmla="val 1254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stochastic basis</a:t>
            </a:r>
            <a:endParaRPr lang="en-US" sz="1600" b="0" dirty="0">
              <a:solidFill>
                <a:schemeClr val="tx1"/>
              </a:solidFill>
            </a:endParaRPr>
          </a:p>
        </p:txBody>
      </p:sp>
      <p:sp>
        <p:nvSpPr>
          <p:cNvPr id="13" name="Rounded Rectangular Callout 12"/>
          <p:cNvSpPr/>
          <p:nvPr/>
        </p:nvSpPr>
        <p:spPr>
          <a:xfrm>
            <a:off x="7319996" y="3764083"/>
            <a:ext cx="1213503" cy="612648"/>
          </a:xfrm>
          <a:prstGeom prst="wedgeRoundRectCallout">
            <a:avLst>
              <a:gd name="adj1" fmla="val -46595"/>
              <a:gd name="adj2" fmla="val 1253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triple product</a:t>
            </a:r>
            <a:endParaRPr lang="en-US" sz="1600" b="0" dirty="0">
              <a:solidFill>
                <a:schemeClr val="tx1"/>
              </a:solidFill>
            </a:endParaRPr>
          </a:p>
        </p:txBody>
      </p:sp>
      <p:sp>
        <p:nvSpPr>
          <p:cNvPr id="14" name="Rounded Rectangular Callout 13"/>
          <p:cNvSpPr/>
          <p:nvPr/>
        </p:nvSpPr>
        <p:spPr>
          <a:xfrm>
            <a:off x="2931907" y="3764083"/>
            <a:ext cx="1286141" cy="612648"/>
          </a:xfrm>
          <a:prstGeom prst="wedgeRoundRectCallout">
            <a:avLst>
              <a:gd name="adj1" fmla="val 22213"/>
              <a:gd name="adj2" fmla="val 1135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stochastic bases sum</a:t>
            </a:r>
            <a:endParaRPr lang="en-US" sz="1600" b="0" dirty="0">
              <a:solidFill>
                <a:schemeClr val="tx1"/>
              </a:solidFill>
            </a:endParaRPr>
          </a:p>
        </p:txBody>
      </p:sp>
      <p:sp>
        <p:nvSpPr>
          <p:cNvPr id="17" name="Rounded Rectangular Callout 16"/>
          <p:cNvSpPr/>
          <p:nvPr/>
        </p:nvSpPr>
        <p:spPr>
          <a:xfrm>
            <a:off x="2692578" y="5498061"/>
            <a:ext cx="1273325" cy="516336"/>
          </a:xfrm>
          <a:prstGeom prst="wedgeRoundRectCallout">
            <a:avLst>
              <a:gd name="adj1" fmla="val -25313"/>
              <a:gd name="adj2" fmla="val -78407"/>
              <a:gd name="adj3" fmla="val 16667"/>
            </a:avLst>
          </a:prstGeom>
          <a:solidFill>
            <a:srgbClr val="99FF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FEM bases sum</a:t>
            </a:r>
            <a:endParaRPr lang="en-US" sz="1600" b="0" dirty="0">
              <a:solidFill>
                <a:schemeClr val="tx1"/>
              </a:solidFill>
            </a:endParaRPr>
          </a:p>
        </p:txBody>
      </p:sp>
      <p:pic>
        <p:nvPicPr>
          <p:cNvPr id="18" name="Picture 1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094" y="3228114"/>
            <a:ext cx="3086100" cy="241300"/>
          </a:xfrm>
          <a:prstGeom prst="rect">
            <a:avLst/>
          </a:prstGeom>
        </p:spPr>
      </p:pic>
      <p:pic>
        <p:nvPicPr>
          <p:cNvPr id="19" name="Picture 1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800" y="3228114"/>
            <a:ext cx="3454400" cy="241300"/>
          </a:xfrm>
          <a:prstGeom prst="rect">
            <a:avLst/>
          </a:prstGeom>
        </p:spPr>
      </p:pic>
      <p:pic>
        <p:nvPicPr>
          <p:cNvPr id="21" name="Picture 2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894" y="4813936"/>
            <a:ext cx="5816600" cy="546100"/>
          </a:xfrm>
          <a:prstGeom prst="rect">
            <a:avLst/>
          </a:prstGeom>
        </p:spPr>
      </p:pic>
      <p:pic>
        <p:nvPicPr>
          <p:cNvPr id="22" name="Picture 2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544" y="1235122"/>
            <a:ext cx="6845300" cy="736600"/>
          </a:xfrm>
          <a:prstGeom prst="rect">
            <a:avLst/>
          </a:prstGeom>
        </p:spPr>
      </p:pic>
    </p:spTree>
    <p:extLst>
      <p:ext uri="{BB962C8B-B14F-4D97-AF65-F5344CB8AC3E}">
        <p14:creationId xmlns:p14="http://schemas.microsoft.com/office/powerpoint/2010/main" val="2221153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driven by C(</a:t>
            </a:r>
            <a:r>
              <a:rPr lang="en-US" dirty="0" err="1"/>
              <a:t>i</a:t>
            </a:r>
            <a:r>
              <a:rPr lang="en-US" dirty="0" err="1" smtClean="0"/>
              <a:t>,j,k</a:t>
            </a:r>
            <a:r>
              <a:rPr lang="en-US" dirty="0" smtClean="0"/>
              <a:t>) tensor</a:t>
            </a:r>
            <a:endParaRPr lang="en-US" dirty="0"/>
          </a:p>
        </p:txBody>
      </p:sp>
      <p:sp>
        <p:nvSpPr>
          <p:cNvPr id="3" name="Content Placeholder 2"/>
          <p:cNvSpPr>
            <a:spLocks noGrp="1"/>
          </p:cNvSpPr>
          <p:nvPr>
            <p:ph idx="1"/>
          </p:nvPr>
        </p:nvSpPr>
        <p:spPr>
          <a:xfrm>
            <a:off x="395566" y="2019831"/>
            <a:ext cx="4052820" cy="4572000"/>
          </a:xfrm>
        </p:spPr>
        <p:txBody>
          <a:bodyPr>
            <a:normAutofit fontScale="70000" lnSpcReduction="20000"/>
          </a:bodyPr>
          <a:lstStyle/>
          <a:p>
            <a:r>
              <a:rPr lang="en-US" dirty="0" err="1" smtClean="0"/>
              <a:t>Precompute</a:t>
            </a:r>
            <a:r>
              <a:rPr lang="en-US" dirty="0" smtClean="0"/>
              <a:t> and store C</a:t>
            </a:r>
          </a:p>
          <a:p>
            <a:endParaRPr lang="en-US" dirty="0" smtClean="0"/>
          </a:p>
          <a:p>
            <a:r>
              <a:rPr lang="en-US" dirty="0" smtClean="0"/>
              <a:t>Given </a:t>
            </a:r>
            <a:r>
              <a:rPr lang="en-US" dirty="0" err="1" smtClean="0"/>
              <a:t>l,m</a:t>
            </a:r>
            <a:r>
              <a:rPr lang="en-US" dirty="0" smtClean="0"/>
              <a:t>, load A(:,</a:t>
            </a:r>
            <a:r>
              <a:rPr lang="en-US" dirty="0" err="1" smtClean="0"/>
              <a:t>l,m</a:t>
            </a:r>
            <a:r>
              <a:rPr lang="en-US" dirty="0" smtClean="0"/>
              <a:t>), y(:,l), x(:,m) into cache</a:t>
            </a:r>
          </a:p>
          <a:p>
            <a:endParaRPr lang="en-US" dirty="0" smtClean="0"/>
          </a:p>
          <a:p>
            <a:r>
              <a:rPr lang="en-US" dirty="0" smtClean="0"/>
              <a:t>Iterate over non-zero C(</a:t>
            </a:r>
            <a:r>
              <a:rPr lang="en-US" dirty="0" err="1"/>
              <a:t>i</a:t>
            </a:r>
            <a:r>
              <a:rPr lang="en-US" dirty="0" err="1" smtClean="0"/>
              <a:t>,j,k</a:t>
            </a:r>
            <a:r>
              <a:rPr lang="en-US" dirty="0" smtClean="0"/>
              <a:t>) entries</a:t>
            </a:r>
          </a:p>
          <a:p>
            <a:endParaRPr lang="en-US" dirty="0" smtClean="0"/>
          </a:p>
          <a:p>
            <a:r>
              <a:rPr lang="en-US" dirty="0" smtClean="0"/>
              <a:t>Sparse accesses of A, x, but in fast cache</a:t>
            </a:r>
          </a:p>
          <a:p>
            <a:pPr lvl="1"/>
            <a:r>
              <a:rPr lang="en-US" dirty="0" smtClean="0"/>
              <a:t>Very fast for GPU</a:t>
            </a:r>
          </a:p>
          <a:p>
            <a:pPr lvl="1"/>
            <a:endParaRPr lang="en-US" dirty="0" smtClean="0"/>
          </a:p>
          <a:p>
            <a:r>
              <a:rPr lang="en-US" dirty="0" smtClean="0"/>
              <a:t>Lots of reuse of A, x entries</a:t>
            </a:r>
          </a:p>
          <a:p>
            <a:endParaRPr lang="en-US" dirty="0" smtClean="0"/>
          </a:p>
          <a:p>
            <a:r>
              <a:rPr lang="en-US" dirty="0" smtClean="0"/>
              <a:t>Can load A, x for multiple values of </a:t>
            </a:r>
            <a:r>
              <a:rPr lang="en-US" dirty="0" err="1" smtClean="0"/>
              <a:t>l,m</a:t>
            </a:r>
            <a:r>
              <a:rPr lang="en-US" dirty="0" smtClean="0"/>
              <a:t> to reduce reads of C</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894" y="1286356"/>
            <a:ext cx="5816600" cy="546100"/>
          </a:xfrm>
          <a:prstGeom prst="rect">
            <a:avLst/>
          </a:prstGeom>
        </p:spPr>
      </p:pic>
      <p:pic>
        <p:nvPicPr>
          <p:cNvPr id="4" name="Picture 3" descr="cij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001" y="1989682"/>
            <a:ext cx="4285488" cy="3877056"/>
          </a:xfrm>
          <a:prstGeom prst="rect">
            <a:avLst/>
          </a:prstGeom>
        </p:spPr>
      </p:pic>
    </p:spTree>
    <p:extLst>
      <p:ext uri="{BB962C8B-B14F-4D97-AF65-F5344CB8AC3E}">
        <p14:creationId xmlns:p14="http://schemas.microsoft.com/office/powerpoint/2010/main" val="2235313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Commuted SG Mat-</a:t>
            </a:r>
            <a:r>
              <a:rPr lang="en-US" dirty="0" err="1" smtClean="0"/>
              <a:t>Vec</a:t>
            </a:r>
            <a:r>
              <a:rPr lang="en-US" dirty="0" smtClean="0"/>
              <a:t> Throughput</a:t>
            </a:r>
            <a:endParaRPr lang="en-US" dirty="0"/>
          </a:p>
        </p:txBody>
      </p:sp>
      <p:sp>
        <p:nvSpPr>
          <p:cNvPr id="9" name="Content Placeholder 4"/>
          <p:cNvSpPr>
            <a:spLocks noGrp="1"/>
          </p:cNvSpPr>
          <p:nvPr>
            <p:ph idx="1"/>
          </p:nvPr>
        </p:nvSpPr>
        <p:spPr>
          <a:xfrm>
            <a:off x="685800" y="5237039"/>
            <a:ext cx="7772400" cy="1120301"/>
          </a:xfrm>
        </p:spPr>
        <p:txBody>
          <a:bodyPr>
            <a:normAutofit fontScale="70000" lnSpcReduction="20000"/>
          </a:bodyPr>
          <a:lstStyle/>
          <a:p>
            <a:r>
              <a:rPr lang="en-US" dirty="0" smtClean="0"/>
              <a:t>Simple 3D linear FEM matrix (size n = 32x32x32)</a:t>
            </a:r>
          </a:p>
          <a:p>
            <a:r>
              <a:rPr lang="en-US" dirty="0"/>
              <a:t>N = polynomial order (larger N, denser blocks</a:t>
            </a:r>
            <a:r>
              <a:rPr lang="en-US" dirty="0" smtClean="0"/>
              <a:t>)</a:t>
            </a:r>
          </a:p>
          <a:p>
            <a:r>
              <a:rPr lang="en-US" dirty="0" smtClean="0"/>
              <a:t>Significant speedup of polynomial approach over original algorithm</a:t>
            </a:r>
          </a:p>
          <a:p>
            <a:pPr lvl="1"/>
            <a:r>
              <a:rPr lang="en-US" dirty="0" smtClean="0"/>
              <a:t>Performance driven by reading </a:t>
            </a:r>
            <a:r>
              <a:rPr lang="en-US" dirty="0" err="1" smtClean="0"/>
              <a:t>Cijk</a:t>
            </a:r>
            <a:r>
              <a:rPr lang="en-US" dirty="0" smtClean="0"/>
              <a:t> tensor from memory</a:t>
            </a:r>
            <a:endParaRPr lang="en-US" dirty="0"/>
          </a:p>
        </p:txBody>
      </p:sp>
      <p:pic>
        <p:nvPicPr>
          <p:cNvPr id="7" name="Picture 6" descr="sandy_speed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65" y="1721555"/>
            <a:ext cx="4051301" cy="3412781"/>
          </a:xfrm>
          <a:prstGeom prst="rect">
            <a:avLst/>
          </a:prstGeom>
          <a:ln>
            <a:solidFill>
              <a:schemeClr val="tx2"/>
            </a:solidFill>
          </a:ln>
          <a:effectLst>
            <a:outerShdw blurRad="50800" dist="38100" dir="2700000" algn="tl" rotWithShape="0">
              <a:prstClr val="black">
                <a:alpha val="40000"/>
              </a:prstClr>
            </a:outerShdw>
          </a:effectLst>
        </p:spPr>
      </p:pic>
      <p:pic>
        <p:nvPicPr>
          <p:cNvPr id="8" name="Picture 7" descr="gpu_flo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099" y="1721555"/>
            <a:ext cx="4027301" cy="3412781"/>
          </a:xfrm>
          <a:prstGeom prst="rect">
            <a:avLst/>
          </a:prstGeom>
          <a:ln>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62309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Commuted SG Mat-</a:t>
            </a:r>
            <a:r>
              <a:rPr lang="en-US" dirty="0" err="1" smtClean="0"/>
              <a:t>Vec</a:t>
            </a:r>
            <a:r>
              <a:rPr lang="en-US" dirty="0" smtClean="0"/>
              <a:t> Speed-Up</a:t>
            </a:r>
            <a:endParaRPr lang="en-US" dirty="0"/>
          </a:p>
        </p:txBody>
      </p:sp>
      <p:sp>
        <p:nvSpPr>
          <p:cNvPr id="9" name="Content Placeholder 4"/>
          <p:cNvSpPr>
            <a:spLocks noGrp="1"/>
          </p:cNvSpPr>
          <p:nvPr>
            <p:ph idx="1"/>
          </p:nvPr>
        </p:nvSpPr>
        <p:spPr>
          <a:xfrm>
            <a:off x="685800" y="5237039"/>
            <a:ext cx="7772400" cy="1120301"/>
          </a:xfrm>
        </p:spPr>
        <p:txBody>
          <a:bodyPr>
            <a:normAutofit fontScale="70000" lnSpcReduction="20000"/>
          </a:bodyPr>
          <a:lstStyle/>
          <a:p>
            <a:r>
              <a:rPr lang="en-US" dirty="0" smtClean="0"/>
              <a:t>Simple 3D linear FEM matrix (size n = 32x32x32)</a:t>
            </a:r>
          </a:p>
          <a:p>
            <a:r>
              <a:rPr lang="en-US" dirty="0"/>
              <a:t>N = polynomial order (larger N, denser blocks</a:t>
            </a:r>
            <a:r>
              <a:rPr lang="en-US" dirty="0" smtClean="0"/>
              <a:t>)</a:t>
            </a:r>
          </a:p>
          <a:p>
            <a:r>
              <a:rPr lang="en-US" dirty="0" smtClean="0"/>
              <a:t>Significant speedup of polynomial approach over original algorithm</a:t>
            </a:r>
          </a:p>
          <a:p>
            <a:pPr lvl="1"/>
            <a:r>
              <a:rPr lang="en-US" dirty="0" smtClean="0"/>
              <a:t>Performance driven by reading </a:t>
            </a:r>
            <a:r>
              <a:rPr lang="en-US" dirty="0" err="1" smtClean="0"/>
              <a:t>Cijk</a:t>
            </a:r>
            <a:r>
              <a:rPr lang="en-US" dirty="0" smtClean="0"/>
              <a:t> tensor from memory</a:t>
            </a:r>
            <a:endParaRPr lang="en-US" dirty="0"/>
          </a:p>
        </p:txBody>
      </p:sp>
      <p:pic>
        <p:nvPicPr>
          <p:cNvPr id="4" name="Picture 3" descr="sandy_flop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42" y="1719447"/>
            <a:ext cx="4064819" cy="3414889"/>
          </a:xfrm>
          <a:prstGeom prst="rect">
            <a:avLst/>
          </a:prstGeom>
          <a:ln>
            <a:solidFill>
              <a:srgbClr val="0000FF"/>
            </a:solidFill>
          </a:ln>
          <a:effectLst>
            <a:outerShdw blurRad="50800" dist="38100" dir="2700000" algn="tl" rotWithShape="0">
              <a:prstClr val="black">
                <a:alpha val="40000"/>
              </a:prstClr>
            </a:outerShdw>
          </a:effectLst>
        </p:spPr>
      </p:pic>
      <p:pic>
        <p:nvPicPr>
          <p:cNvPr id="6" name="Picture 5" descr="gpu_speed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383" y="1719447"/>
            <a:ext cx="3627261" cy="3342192"/>
          </a:xfrm>
          <a:prstGeom prst="rect">
            <a:avLst/>
          </a:prstGeom>
          <a:ln>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9682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228599" y="1524000"/>
            <a:ext cx="8686801" cy="4572000"/>
          </a:xfrm>
        </p:spPr>
        <p:txBody>
          <a:bodyPr>
            <a:normAutofit fontScale="70000" lnSpcReduction="20000"/>
          </a:bodyPr>
          <a:lstStyle/>
          <a:p>
            <a:r>
              <a:rPr lang="en-US" dirty="0" smtClean="0"/>
              <a:t>Propagating uncertainty information at scalar levels exposes new dimension of fine-grained parallelism</a:t>
            </a:r>
          </a:p>
          <a:p>
            <a:pPr lvl="1"/>
            <a:r>
              <a:rPr lang="en-US" dirty="0" smtClean="0"/>
              <a:t>SIMD/SIMT across UQ ensemble</a:t>
            </a:r>
          </a:p>
          <a:p>
            <a:pPr lvl="1"/>
            <a:r>
              <a:rPr lang="en-US" dirty="0" smtClean="0"/>
              <a:t>Reuse data across ensemble</a:t>
            </a:r>
          </a:p>
          <a:p>
            <a:pPr lvl="1"/>
            <a:r>
              <a:rPr lang="en-US" dirty="0" smtClean="0"/>
              <a:t>Packed/coalesced memory accesses</a:t>
            </a:r>
          </a:p>
          <a:p>
            <a:pPr lvl="1"/>
            <a:r>
              <a:rPr lang="en-US" dirty="0" smtClean="0"/>
              <a:t>Simplifies auto-</a:t>
            </a:r>
            <a:r>
              <a:rPr lang="en-US" dirty="0" err="1" smtClean="0"/>
              <a:t>vectorization</a:t>
            </a:r>
            <a:r>
              <a:rPr lang="en-US" dirty="0" smtClean="0"/>
              <a:t> of complex code</a:t>
            </a:r>
          </a:p>
          <a:p>
            <a:pPr lvl="1"/>
            <a:endParaRPr lang="en-US" dirty="0"/>
          </a:p>
          <a:p>
            <a:r>
              <a:rPr lang="en-US" dirty="0" smtClean="0"/>
              <a:t>Challenge is incorporating into complex codes</a:t>
            </a:r>
          </a:p>
          <a:p>
            <a:pPr lvl="1"/>
            <a:r>
              <a:rPr lang="en-US" dirty="0" smtClean="0"/>
              <a:t>Leverage template-based generic programming to introduce abstraction at scalar level</a:t>
            </a:r>
          </a:p>
          <a:p>
            <a:pPr lvl="1"/>
            <a:r>
              <a:rPr lang="en-US" dirty="0" smtClean="0"/>
              <a:t>Successful approach in several Sandia application codes</a:t>
            </a:r>
          </a:p>
          <a:p>
            <a:pPr lvl="1"/>
            <a:r>
              <a:rPr lang="en-US" dirty="0" smtClean="0"/>
              <a:t>Working to eliminate manual modifications of kernel launch for CUDA</a:t>
            </a:r>
          </a:p>
          <a:p>
            <a:pPr lvl="1"/>
            <a:endParaRPr lang="en-US" dirty="0"/>
          </a:p>
          <a:p>
            <a:r>
              <a:rPr lang="en-US" dirty="0"/>
              <a:t>Propagating </a:t>
            </a:r>
            <a:r>
              <a:rPr lang="en-US" dirty="0" smtClean="0"/>
              <a:t>UQ info </a:t>
            </a:r>
            <a:r>
              <a:rPr lang="en-US" dirty="0"/>
              <a:t>together requires commonality in solution process</a:t>
            </a:r>
          </a:p>
          <a:p>
            <a:pPr lvl="1"/>
            <a:r>
              <a:rPr lang="en-US" dirty="0"/>
              <a:t>Often need to refine UQ discretization near localized behavior/discontinuities/bifurcations</a:t>
            </a:r>
          </a:p>
          <a:p>
            <a:pPr lvl="1"/>
            <a:r>
              <a:rPr lang="en-US" dirty="0"/>
              <a:t>How to group samples to exploit commonality when you have it, and separate samples when you don</a:t>
            </a:r>
            <a:r>
              <a:rPr lang="fr-FR" dirty="0"/>
              <a:t>’</a:t>
            </a:r>
            <a:r>
              <a:rPr lang="en-US" dirty="0"/>
              <a:t>t?</a:t>
            </a:r>
          </a:p>
          <a:p>
            <a:pPr lvl="1"/>
            <a:r>
              <a:rPr lang="en-US" dirty="0"/>
              <a:t>Ordering of samples and generating samples with low discrepancy </a:t>
            </a:r>
          </a:p>
          <a:p>
            <a:endParaRPr lang="en-US" dirty="0"/>
          </a:p>
        </p:txBody>
      </p:sp>
    </p:spTree>
    <p:extLst>
      <p:ext uri="{BB962C8B-B14F-4D97-AF65-F5344CB8AC3E}">
        <p14:creationId xmlns:p14="http://schemas.microsoft.com/office/powerpoint/2010/main" val="1125564088"/>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01096"/>
            <a:ext cx="7772400" cy="766237"/>
          </a:xfrm>
        </p:spPr>
        <p:txBody>
          <a:bodyPr/>
          <a:lstStyle/>
          <a:p>
            <a:pPr marL="171450" indent="0" algn="ctr">
              <a:buNone/>
            </a:pPr>
            <a:r>
              <a:rPr lang="en-US" sz="3600" dirty="0" smtClean="0"/>
              <a:t>Auxiliary Slides</a:t>
            </a:r>
            <a:endParaRPr lang="en-US" sz="3600" dirty="0"/>
          </a:p>
        </p:txBody>
      </p:sp>
    </p:spTree>
    <p:extLst>
      <p:ext uri="{BB962C8B-B14F-4D97-AF65-F5344CB8AC3E}">
        <p14:creationId xmlns:p14="http://schemas.microsoft.com/office/powerpoint/2010/main" val="1938831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398" y="4404080"/>
            <a:ext cx="7886700" cy="1828800"/>
          </a:xfrm>
          <a:prstGeom prst="rect">
            <a:avLst/>
          </a:prstGeom>
          <a:solidFill>
            <a:srgbClr val="92D05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dirty="0" smtClean="0">
                <a:solidFill>
                  <a:schemeClr val="tx1"/>
                </a:solidFill>
                <a:latin typeface="Calibri" panose="020F0502020204030204" pitchFamily="34" charset="0"/>
              </a:rPr>
              <a:t>Application &amp; Library Domain Layer</a:t>
            </a:r>
            <a:endParaRPr lang="en-US" sz="2400" b="1" dirty="0">
              <a:solidFill>
                <a:schemeClr val="tx1"/>
              </a:solidFill>
              <a:latin typeface="Calibri" panose="020F0502020204030204" pitchFamily="34" charset="0"/>
            </a:endParaRPr>
          </a:p>
        </p:txBody>
      </p:sp>
      <p:sp>
        <p:nvSpPr>
          <p:cNvPr id="3075" name="Rectangle 2"/>
          <p:cNvSpPr>
            <a:spLocks noGrp="1" noChangeArrowheads="1"/>
          </p:cNvSpPr>
          <p:nvPr>
            <p:ph type="title"/>
          </p:nvPr>
        </p:nvSpPr>
        <p:spPr>
          <a:xfrm>
            <a:off x="228600" y="171450"/>
            <a:ext cx="8001000" cy="752475"/>
          </a:xfrm>
        </p:spPr>
        <p:txBody>
          <a:bodyPr/>
          <a:lstStyle/>
          <a:p>
            <a:r>
              <a:rPr lang="en-US" sz="2000" dirty="0" err="1">
                <a:solidFill>
                  <a:srgbClr val="000000"/>
                </a:solidFill>
              </a:rPr>
              <a:t>Kokkos</a:t>
            </a:r>
            <a:r>
              <a:rPr lang="en-US" sz="2000" dirty="0">
                <a:solidFill>
                  <a:srgbClr val="000000"/>
                </a:solidFill>
              </a:rPr>
              <a:t>: A </a:t>
            </a:r>
            <a:r>
              <a:rPr lang="en-US" sz="2000" dirty="0" err="1">
                <a:solidFill>
                  <a:srgbClr val="000000"/>
                </a:solidFill>
              </a:rPr>
              <a:t>Manycore</a:t>
            </a:r>
            <a:r>
              <a:rPr lang="en-US" sz="2000" dirty="0">
                <a:solidFill>
                  <a:srgbClr val="000000"/>
                </a:solidFill>
              </a:rPr>
              <a:t> Device Performance Portability Library for C++ HPC </a:t>
            </a:r>
            <a:r>
              <a:rPr lang="en-US" sz="2000" dirty="0" smtClean="0">
                <a:solidFill>
                  <a:srgbClr val="000000"/>
                </a:solidFill>
              </a:rPr>
              <a:t>Applications</a:t>
            </a:r>
            <a:r>
              <a:rPr lang="en-US" sz="2000" baseline="30000" dirty="0" smtClean="0">
                <a:solidFill>
                  <a:srgbClr val="000000"/>
                </a:solidFill>
              </a:rPr>
              <a:t>*</a:t>
            </a:r>
            <a:endParaRPr lang="en-US" sz="2000" b="1" dirty="0" smtClean="0">
              <a:solidFill>
                <a:srgbClr val="000000"/>
              </a:solidFill>
            </a:endParaRPr>
          </a:p>
        </p:txBody>
      </p:sp>
      <p:sp>
        <p:nvSpPr>
          <p:cNvPr id="3076" name="Rectangle 3"/>
          <p:cNvSpPr>
            <a:spLocks noGrp="1" noChangeArrowheads="1"/>
          </p:cNvSpPr>
          <p:nvPr>
            <p:ph type="body" idx="1"/>
          </p:nvPr>
        </p:nvSpPr>
        <p:spPr>
          <a:xfrm>
            <a:off x="117976" y="1221358"/>
            <a:ext cx="6724627" cy="3115854"/>
          </a:xfrm>
        </p:spPr>
        <p:txBody>
          <a:bodyPr>
            <a:normAutofit fontScale="62500" lnSpcReduction="20000"/>
          </a:bodyPr>
          <a:lstStyle/>
          <a:p>
            <a:r>
              <a:rPr lang="en-US" b="1" dirty="0" smtClean="0"/>
              <a:t>Standard C++ library, not a </a:t>
            </a:r>
            <a:r>
              <a:rPr lang="en-US" b="1" dirty="0"/>
              <a:t>l</a:t>
            </a:r>
            <a:r>
              <a:rPr lang="en-US" b="1" dirty="0" smtClean="0"/>
              <a:t>anguage extension</a:t>
            </a:r>
          </a:p>
          <a:p>
            <a:pPr lvl="1"/>
            <a:r>
              <a:rPr lang="en-US" dirty="0" smtClean="0"/>
              <a:t>Core:  multidimensional arrays, parallel execution, atomic operations</a:t>
            </a:r>
          </a:p>
          <a:p>
            <a:pPr lvl="1"/>
            <a:r>
              <a:rPr lang="en-US" b="1" dirty="0" smtClean="0"/>
              <a:t>Containers:  Thread-scalable implementations of common data structures (vector, map, CRS graph, …)</a:t>
            </a:r>
          </a:p>
          <a:p>
            <a:pPr lvl="1"/>
            <a:r>
              <a:rPr lang="en-US" dirty="0" err="1" smtClean="0"/>
              <a:t>LinAlg</a:t>
            </a:r>
            <a:r>
              <a:rPr lang="en-US" dirty="0" smtClean="0"/>
              <a:t>:  Sparse matrix/vector linear algebra</a:t>
            </a:r>
          </a:p>
          <a:p>
            <a:pPr lvl="1"/>
            <a:endParaRPr lang="en-US" b="1" dirty="0"/>
          </a:p>
          <a:p>
            <a:pPr>
              <a:spcBef>
                <a:spcPts val="800"/>
              </a:spcBef>
            </a:pPr>
            <a:r>
              <a:rPr lang="en-US" b="1" dirty="0" smtClean="0"/>
              <a:t>Relies heavily on C++ template meta-programming to introduce abstraction without performance penalty</a:t>
            </a:r>
          </a:p>
          <a:p>
            <a:pPr lvl="1">
              <a:spcBef>
                <a:spcPts val="800"/>
              </a:spcBef>
            </a:pPr>
            <a:r>
              <a:rPr lang="en-US" dirty="0"/>
              <a:t>E</a:t>
            </a:r>
            <a:r>
              <a:rPr lang="en-US" dirty="0" smtClean="0"/>
              <a:t>xecution spaces (CPU, GPU, …)</a:t>
            </a:r>
          </a:p>
          <a:p>
            <a:pPr lvl="1">
              <a:spcBef>
                <a:spcPts val="800"/>
              </a:spcBef>
            </a:pPr>
            <a:r>
              <a:rPr lang="en-US" dirty="0" smtClean="0"/>
              <a:t>Memory spaces (Host memory, GPU memory, scratch-pad, texture cache, …)</a:t>
            </a:r>
          </a:p>
          <a:p>
            <a:pPr lvl="1">
              <a:spcBef>
                <a:spcPts val="800"/>
              </a:spcBef>
            </a:pPr>
            <a:r>
              <a:rPr lang="en-US" b="1" dirty="0" smtClean="0"/>
              <a:t>Layout of multidimensional data in memory</a:t>
            </a:r>
          </a:p>
          <a:p>
            <a:pPr lvl="1">
              <a:spcBef>
                <a:spcPts val="800"/>
              </a:spcBef>
            </a:pPr>
            <a:r>
              <a:rPr lang="en-US" dirty="0" smtClean="0"/>
              <a:t>Scalar type</a:t>
            </a:r>
            <a:endParaRPr lang="en-US" b="1" dirty="0" smtClean="0"/>
          </a:p>
          <a:p>
            <a:pPr lvl="1">
              <a:spcBef>
                <a:spcPts val="800"/>
              </a:spcBef>
            </a:pPr>
            <a:endParaRPr lang="en-US" b="1" dirty="0"/>
          </a:p>
          <a:p>
            <a:pPr lvl="0">
              <a:spcBef>
                <a:spcPts val="800"/>
              </a:spcBef>
            </a:pPr>
            <a:endParaRPr lang="en-US" b="1" dirty="0"/>
          </a:p>
        </p:txBody>
      </p:sp>
      <p:sp>
        <p:nvSpPr>
          <p:cNvPr id="2" name="Rectangle 1"/>
          <p:cNvSpPr/>
          <p:nvPr/>
        </p:nvSpPr>
        <p:spPr>
          <a:xfrm>
            <a:off x="533398" y="6232880"/>
            <a:ext cx="7886700" cy="457200"/>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2400" b="1" dirty="0" smtClean="0">
                <a:solidFill>
                  <a:schemeClr val="tx1"/>
                </a:solidFill>
                <a:latin typeface="Calibri" panose="020F0502020204030204" pitchFamily="34" charset="0"/>
              </a:rPr>
              <a:t>Back-ends: </a:t>
            </a:r>
            <a:r>
              <a:rPr lang="en-US" sz="2400" b="1" dirty="0" err="1" smtClean="0">
                <a:solidFill>
                  <a:schemeClr val="tx1"/>
                </a:solidFill>
                <a:latin typeface="Calibri" panose="020F0502020204030204" pitchFamily="34" charset="0"/>
              </a:rPr>
              <a:t>OpenMP</a:t>
            </a:r>
            <a:r>
              <a:rPr lang="en-US" sz="2400" b="1" dirty="0" smtClean="0">
                <a:solidFill>
                  <a:schemeClr val="tx1"/>
                </a:solidFill>
                <a:latin typeface="Calibri" panose="020F0502020204030204" pitchFamily="34" charset="0"/>
              </a:rPr>
              <a:t>, </a:t>
            </a:r>
            <a:r>
              <a:rPr lang="en-US" sz="2400" b="1" dirty="0" err="1" smtClean="0">
                <a:solidFill>
                  <a:schemeClr val="tx1"/>
                </a:solidFill>
                <a:latin typeface="Calibri" panose="020F0502020204030204" pitchFamily="34" charset="0"/>
              </a:rPr>
              <a:t>pthreads</a:t>
            </a:r>
            <a:r>
              <a:rPr lang="en-US" sz="2400" b="1" dirty="0" smtClean="0">
                <a:solidFill>
                  <a:schemeClr val="tx1"/>
                </a:solidFill>
                <a:latin typeface="Calibri" panose="020F0502020204030204" pitchFamily="34" charset="0"/>
              </a:rPr>
              <a:t>, </a:t>
            </a:r>
            <a:r>
              <a:rPr lang="en-US" sz="2400" b="1" dirty="0" err="1" smtClean="0">
                <a:solidFill>
                  <a:schemeClr val="tx1"/>
                </a:solidFill>
                <a:latin typeface="Calibri" panose="020F0502020204030204" pitchFamily="34" charset="0"/>
              </a:rPr>
              <a:t>Cuda</a:t>
            </a:r>
            <a:r>
              <a:rPr lang="en-US" sz="2400" b="1" dirty="0" smtClean="0">
                <a:solidFill>
                  <a:schemeClr val="tx1"/>
                </a:solidFill>
                <a:latin typeface="Calibri" panose="020F0502020204030204" pitchFamily="34" charset="0"/>
              </a:rPr>
              <a:t>, vendor libraries ...</a:t>
            </a:r>
            <a:endParaRPr lang="en-US" sz="2400" b="1" dirty="0">
              <a:solidFill>
                <a:schemeClr val="tx1"/>
              </a:solidFill>
              <a:latin typeface="Calibri" panose="020F0502020204030204" pitchFamily="34" charset="0"/>
            </a:endParaRPr>
          </a:p>
        </p:txBody>
      </p:sp>
      <p:sp>
        <p:nvSpPr>
          <p:cNvPr id="8" name="Rectangle 7"/>
          <p:cNvSpPr/>
          <p:nvPr/>
        </p:nvSpPr>
        <p:spPr>
          <a:xfrm>
            <a:off x="3809998" y="4861280"/>
            <a:ext cx="4610098" cy="1371600"/>
          </a:xfrm>
          <a:prstGeom prst="rect">
            <a:avLst/>
          </a:prstGeom>
          <a:solidFill>
            <a:srgbClr val="FFC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28600"/>
            <a:r>
              <a:rPr lang="en-US" sz="2400" b="1" dirty="0" smtClean="0">
                <a:solidFill>
                  <a:schemeClr val="tx1"/>
                </a:solidFill>
                <a:latin typeface="Calibri" panose="020F0502020204030204" pitchFamily="34" charset="0"/>
              </a:rPr>
              <a:t>Kokkos Sparse Linear Algebra</a:t>
            </a:r>
            <a:endParaRPr lang="en-US" sz="2400" b="1" dirty="0">
              <a:solidFill>
                <a:schemeClr val="tx1"/>
              </a:solidFill>
              <a:latin typeface="Calibri" panose="020F0502020204030204" pitchFamily="34" charset="0"/>
            </a:endParaRPr>
          </a:p>
        </p:txBody>
      </p:sp>
      <p:sp>
        <p:nvSpPr>
          <p:cNvPr id="7" name="Rectangle 6"/>
          <p:cNvSpPr/>
          <p:nvPr/>
        </p:nvSpPr>
        <p:spPr>
          <a:xfrm>
            <a:off x="2952748" y="5318480"/>
            <a:ext cx="4238627" cy="914400"/>
          </a:xfrm>
          <a:prstGeom prst="rect">
            <a:avLst/>
          </a:prstGeom>
          <a:solidFill>
            <a:srgbClr val="FFC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1085850"/>
            <a:r>
              <a:rPr lang="en-US" sz="2400" b="1" dirty="0" smtClean="0">
                <a:solidFill>
                  <a:schemeClr val="tx1"/>
                </a:solidFill>
                <a:latin typeface="Calibri" panose="020F0502020204030204" pitchFamily="34" charset="0"/>
              </a:rPr>
              <a:t>Kokkos Containers</a:t>
            </a:r>
            <a:endParaRPr lang="en-US" sz="2400" b="1" dirty="0">
              <a:solidFill>
                <a:schemeClr val="tx1"/>
              </a:solidFill>
              <a:latin typeface="Calibri" panose="020F0502020204030204" pitchFamily="34" charset="0"/>
            </a:endParaRPr>
          </a:p>
        </p:txBody>
      </p:sp>
      <p:sp>
        <p:nvSpPr>
          <p:cNvPr id="6" name="Rectangle 5"/>
          <p:cNvSpPr/>
          <p:nvPr/>
        </p:nvSpPr>
        <p:spPr>
          <a:xfrm>
            <a:off x="1685924" y="5775680"/>
            <a:ext cx="4495801" cy="457200"/>
          </a:xfrm>
          <a:prstGeom prst="rect">
            <a:avLst/>
          </a:prstGeom>
          <a:solidFill>
            <a:srgbClr val="FFC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2343150"/>
            <a:r>
              <a:rPr lang="en-US" sz="2400" b="1" dirty="0" smtClean="0">
                <a:solidFill>
                  <a:schemeClr val="tx1"/>
                </a:solidFill>
                <a:latin typeface="Calibri" panose="020F0502020204030204" pitchFamily="34" charset="0"/>
              </a:rPr>
              <a:t>Kokkos Core</a:t>
            </a:r>
            <a:endParaRPr lang="en-US" sz="2400" b="1" dirty="0">
              <a:solidFill>
                <a:schemeClr val="tx1"/>
              </a:solidFill>
              <a:latin typeface="Calibri" panose="020F0502020204030204" pitchFamily="34" charset="0"/>
            </a:endParaRPr>
          </a:p>
        </p:txBody>
      </p:sp>
      <p:pic>
        <p:nvPicPr>
          <p:cNvPr id="10" name="Picture 5"/>
          <p:cNvPicPr>
            <a:picLocks noChangeAspect="1" noChangeArrowheads="1"/>
          </p:cNvPicPr>
          <p:nvPr/>
        </p:nvPicPr>
        <p:blipFill>
          <a:blip r:embed="rId2"/>
          <a:srcRect/>
          <a:stretch>
            <a:fillRect/>
          </a:stretch>
        </p:blipFill>
        <p:spPr bwMode="auto">
          <a:xfrm>
            <a:off x="6900406" y="1579418"/>
            <a:ext cx="2070100" cy="1130300"/>
          </a:xfrm>
          <a:prstGeom prst="rect">
            <a:avLst/>
          </a:prstGeom>
          <a:noFill/>
          <a:ln w="12700">
            <a:noFill/>
            <a:miter lim="800000"/>
            <a:headEnd/>
            <a:tailEnd/>
          </a:ln>
          <a:effectLst>
            <a:outerShdw blurRad="127000" dist="76199" dir="2700000" algn="ctr" rotWithShape="0">
              <a:schemeClr val="bg2">
                <a:alpha val="75000"/>
              </a:schemeClr>
            </a:outerShdw>
          </a:effectLst>
        </p:spPr>
      </p:pic>
      <p:sp>
        <p:nvSpPr>
          <p:cNvPr id="11" name="Rectangle 3"/>
          <p:cNvSpPr txBox="1">
            <a:spLocks noChangeArrowheads="1"/>
          </p:cNvSpPr>
          <p:nvPr/>
        </p:nvSpPr>
        <p:spPr bwMode="auto">
          <a:xfrm>
            <a:off x="6956867" y="2748769"/>
            <a:ext cx="2015846" cy="319009"/>
          </a:xfrm>
          <a:prstGeom prst="rect">
            <a:avLst/>
          </a:prstGeom>
          <a:noFill/>
          <a:ln w="12700">
            <a:noFill/>
            <a:miter lim="800000"/>
            <a:headEnd/>
            <a:tailEnd/>
          </a:ln>
          <a:effectLst/>
        </p:spPr>
        <p:txBody>
          <a:bodyPr vert="horz" wrap="square" lIns="25400" tIns="25400" rIns="65087" bIns="25400" numCol="1" anchor="t" anchorCtr="0" compatLnSpc="1">
            <a:prstTxWarp prst="textNoShape">
              <a:avLst/>
            </a:prstTxWarp>
          </a:bodyPr>
          <a:lstStyle/>
          <a:p>
            <a:pPr marL="171450" marR="0" lvl="0" indent="-152400" algn="l" defTabSz="457200" rtl="0" eaLnBrk="1" fontAlgn="base" latinLnBrk="0" hangingPunct="1">
              <a:lnSpc>
                <a:spcPct val="100000"/>
              </a:lnSpc>
              <a:spcBef>
                <a:spcPts val="550"/>
              </a:spcBef>
              <a:spcAft>
                <a:spcPct val="0"/>
              </a:spcAft>
              <a:buClrTx/>
              <a:buSzPct val="100000"/>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hlinkClick r:id="rId3"/>
              </a:rPr>
              <a:t>http://trilinos.sandia.gov </a:t>
            </a: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endParaRPr>
          </a:p>
        </p:txBody>
      </p:sp>
      <p:sp>
        <p:nvSpPr>
          <p:cNvPr id="12" name="Rectangle 1027"/>
          <p:cNvSpPr>
            <a:spLocks noChangeArrowheads="1"/>
          </p:cNvSpPr>
          <p:nvPr/>
        </p:nvSpPr>
        <p:spPr bwMode="auto">
          <a:xfrm>
            <a:off x="5465811" y="3897618"/>
            <a:ext cx="3594912" cy="280695"/>
          </a:xfrm>
          <a:prstGeom prst="rect">
            <a:avLst/>
          </a:prstGeom>
          <a:noFill/>
          <a:ln w="12700">
            <a:noFill/>
            <a:miter lim="800000"/>
            <a:headEnd/>
            <a:tailEnd/>
          </a:ln>
        </p:spPr>
        <p:txBody>
          <a:bodyPr lIns="90487" tIns="44450" rIns="90487" bIns="44450">
            <a:prstTxWarp prst="textNoShape">
              <a:avLst/>
            </a:prstTxWarp>
          </a:bodyPr>
          <a:lstStyle/>
          <a:p>
            <a:pPr>
              <a:defRPr/>
            </a:pPr>
            <a:r>
              <a:rPr lang="en-US" sz="1200" baseline="30000" dirty="0" smtClean="0">
                <a:latin typeface="+mn-lt"/>
              </a:rPr>
              <a:t>*</a:t>
            </a:r>
            <a:r>
              <a:rPr lang="en-US" sz="1200" dirty="0" smtClean="0">
                <a:latin typeface="+mn-lt"/>
              </a:rPr>
              <a:t>H.C. Edwards, D. Sunderland, C. </a:t>
            </a:r>
            <a:r>
              <a:rPr lang="en-US" sz="1200" dirty="0" err="1" smtClean="0">
                <a:latin typeface="+mn-lt"/>
              </a:rPr>
              <a:t>Trott</a:t>
            </a:r>
            <a:r>
              <a:rPr lang="en-US" sz="1200" dirty="0" smtClean="0">
                <a:latin typeface="+mn-lt"/>
              </a:rPr>
              <a:t> (SNL)</a:t>
            </a:r>
          </a:p>
        </p:txBody>
      </p:sp>
    </p:spTree>
    <p:extLst>
      <p:ext uri="{BB962C8B-B14F-4D97-AF65-F5344CB8AC3E}">
        <p14:creationId xmlns:p14="http://schemas.microsoft.com/office/powerpoint/2010/main" val="2446236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3828"/>
            <a:ext cx="8686800" cy="1014412"/>
          </a:xfrm>
        </p:spPr>
        <p:txBody>
          <a:bodyPr>
            <a:normAutofit fontScale="90000"/>
          </a:bodyPr>
          <a:lstStyle/>
          <a:p>
            <a:r>
              <a:rPr lang="en-US" dirty="0" err="1"/>
              <a:t>Tpetra</a:t>
            </a:r>
            <a:r>
              <a:rPr lang="en-US" dirty="0"/>
              <a:t>: Foundational Layer / Library </a:t>
            </a:r>
            <a:r>
              <a:rPr lang="en-US" dirty="0" smtClean="0"/>
              <a:t>for Sparse </a:t>
            </a:r>
            <a:r>
              <a:rPr lang="en-US" dirty="0"/>
              <a:t>Linear Algebra </a:t>
            </a:r>
            <a:r>
              <a:rPr lang="en-US" dirty="0" smtClean="0"/>
              <a:t>Solvers on Next-Generation Architectures</a:t>
            </a:r>
            <a:r>
              <a:rPr lang="en-US" baseline="30000" dirty="0" smtClean="0"/>
              <a:t>*</a:t>
            </a:r>
            <a:endParaRPr lang="en-US" dirty="0"/>
          </a:p>
        </p:txBody>
      </p:sp>
      <p:sp>
        <p:nvSpPr>
          <p:cNvPr id="3" name="Content Placeholder 2"/>
          <p:cNvSpPr>
            <a:spLocks noGrp="1"/>
          </p:cNvSpPr>
          <p:nvPr>
            <p:ph idx="1"/>
          </p:nvPr>
        </p:nvSpPr>
        <p:spPr>
          <a:xfrm>
            <a:off x="228601" y="1524000"/>
            <a:ext cx="6608762" cy="4572000"/>
          </a:xfrm>
        </p:spPr>
        <p:txBody>
          <a:bodyPr>
            <a:normAutofit fontScale="77500" lnSpcReduction="20000"/>
          </a:bodyPr>
          <a:lstStyle/>
          <a:p>
            <a:r>
              <a:rPr lang="en-US" dirty="0" err="1">
                <a:solidFill>
                  <a:schemeClr val="tx1"/>
                </a:solidFill>
              </a:rPr>
              <a:t>Tpetra</a:t>
            </a:r>
            <a:r>
              <a:rPr lang="en-US" dirty="0">
                <a:solidFill>
                  <a:schemeClr val="tx1"/>
                </a:solidFill>
              </a:rPr>
              <a:t>: Sandia’s </a:t>
            </a:r>
            <a:r>
              <a:rPr lang="en-US" dirty="0" err="1">
                <a:solidFill>
                  <a:schemeClr val="tx1"/>
                </a:solidFill>
              </a:rPr>
              <a:t>templated</a:t>
            </a:r>
            <a:r>
              <a:rPr lang="en-US" dirty="0">
                <a:solidFill>
                  <a:schemeClr val="tx1"/>
                </a:solidFill>
              </a:rPr>
              <a:t> C++ library for </a:t>
            </a:r>
            <a:r>
              <a:rPr lang="en-US" dirty="0" smtClean="0">
                <a:solidFill>
                  <a:schemeClr val="tx1"/>
                </a:solidFill>
              </a:rPr>
              <a:t>distributed memory (MPI) sparse </a:t>
            </a:r>
            <a:r>
              <a:rPr lang="en-US" dirty="0">
                <a:solidFill>
                  <a:schemeClr val="tx1"/>
                </a:solidFill>
              </a:rPr>
              <a:t>linear algebra</a:t>
            </a:r>
          </a:p>
          <a:p>
            <a:pPr lvl="1"/>
            <a:r>
              <a:rPr lang="en-US" dirty="0" smtClean="0"/>
              <a:t>Builds distributed memory linear algebra on top of </a:t>
            </a:r>
            <a:r>
              <a:rPr lang="en-US" dirty="0" err="1" smtClean="0"/>
              <a:t>Kokkos</a:t>
            </a:r>
            <a:r>
              <a:rPr lang="en-US" dirty="0" smtClean="0"/>
              <a:t> library</a:t>
            </a:r>
          </a:p>
          <a:p>
            <a:pPr lvl="1"/>
            <a:r>
              <a:rPr lang="en-US" dirty="0" smtClean="0"/>
              <a:t>Distributed </a:t>
            </a:r>
            <a:r>
              <a:rPr lang="en-US" dirty="0"/>
              <a:t>memory </a:t>
            </a:r>
            <a:r>
              <a:rPr lang="en-US" dirty="0" smtClean="0"/>
              <a:t>vectors</a:t>
            </a:r>
            <a:r>
              <a:rPr lang="en-US" dirty="0"/>
              <a:t>, multi-vectors, and sparse matrices</a:t>
            </a:r>
          </a:p>
          <a:p>
            <a:pPr lvl="1"/>
            <a:r>
              <a:rPr lang="en-US" dirty="0"/>
              <a:t>Data distribution maps and communication operations</a:t>
            </a:r>
          </a:p>
          <a:p>
            <a:pPr lvl="1"/>
            <a:r>
              <a:rPr lang="en-US" dirty="0"/>
              <a:t>Fundamental computations: </a:t>
            </a:r>
            <a:r>
              <a:rPr lang="en-US" dirty="0" err="1"/>
              <a:t>axpy</a:t>
            </a:r>
            <a:r>
              <a:rPr lang="en-US" dirty="0"/>
              <a:t>, dot, norm, matrix-vector multiply, ...</a:t>
            </a:r>
          </a:p>
          <a:p>
            <a:pPr lvl="1"/>
            <a:r>
              <a:rPr lang="en-US" dirty="0" err="1"/>
              <a:t>Templated</a:t>
            </a:r>
            <a:r>
              <a:rPr lang="en-US" dirty="0"/>
              <a:t> on “scalar” type: float, double, automatic </a:t>
            </a:r>
            <a:r>
              <a:rPr lang="en-US" dirty="0" smtClean="0"/>
              <a:t>differentiation</a:t>
            </a:r>
            <a:r>
              <a:rPr lang="en-US" dirty="0"/>
              <a:t>, polynomial chaos</a:t>
            </a:r>
            <a:r>
              <a:rPr lang="en-US" dirty="0" smtClean="0"/>
              <a:t>, ensembles, …</a:t>
            </a:r>
          </a:p>
          <a:p>
            <a:pPr lvl="1"/>
            <a:endParaRPr lang="en-US" dirty="0"/>
          </a:p>
          <a:p>
            <a:pPr>
              <a:buFont typeface="Wingdings" charset="2"/>
              <a:buChar char="§"/>
            </a:pPr>
            <a:r>
              <a:rPr lang="en-US" dirty="0">
                <a:solidFill>
                  <a:schemeClr val="tx1"/>
                </a:solidFill>
              </a:rPr>
              <a:t>Higher level solver libraries built on </a:t>
            </a:r>
            <a:r>
              <a:rPr lang="en-US" dirty="0" err="1">
                <a:solidFill>
                  <a:schemeClr val="tx1"/>
                </a:solidFill>
              </a:rPr>
              <a:t>Tpetra</a:t>
            </a:r>
            <a:endParaRPr lang="en-US" dirty="0">
              <a:solidFill>
                <a:schemeClr val="tx1"/>
              </a:solidFill>
            </a:endParaRPr>
          </a:p>
          <a:p>
            <a:pPr lvl="1"/>
            <a:r>
              <a:rPr lang="en-US" dirty="0"/>
              <a:t>Preconditioned iterative algorithms (</a:t>
            </a:r>
            <a:r>
              <a:rPr lang="en-US" dirty="0" err="1"/>
              <a:t>Belos</a:t>
            </a:r>
            <a:r>
              <a:rPr lang="en-US" dirty="0"/>
              <a:t>)</a:t>
            </a:r>
          </a:p>
          <a:p>
            <a:pPr lvl="1"/>
            <a:r>
              <a:rPr lang="en-US" dirty="0"/>
              <a:t>Incomplete factorization </a:t>
            </a:r>
            <a:r>
              <a:rPr lang="en-US" dirty="0" err="1"/>
              <a:t>preconditioners</a:t>
            </a:r>
            <a:r>
              <a:rPr lang="en-US" dirty="0"/>
              <a:t> (Ifpack2, </a:t>
            </a:r>
            <a:r>
              <a:rPr lang="en-US" dirty="0" err="1"/>
              <a:t>ShyLU</a:t>
            </a:r>
            <a:r>
              <a:rPr lang="en-US" dirty="0"/>
              <a:t>)</a:t>
            </a:r>
          </a:p>
          <a:p>
            <a:pPr lvl="1"/>
            <a:r>
              <a:rPr lang="en-US" dirty="0" err="1"/>
              <a:t>Multigrid</a:t>
            </a:r>
            <a:r>
              <a:rPr lang="en-US" dirty="0"/>
              <a:t> solvers (</a:t>
            </a:r>
            <a:r>
              <a:rPr lang="en-US" dirty="0" err="1"/>
              <a:t>MueLu</a:t>
            </a:r>
            <a:r>
              <a:rPr lang="en-US" dirty="0"/>
              <a:t>)</a:t>
            </a:r>
          </a:p>
          <a:p>
            <a:pPr lvl="1"/>
            <a:r>
              <a:rPr lang="en-US" dirty="0"/>
              <a:t>All </a:t>
            </a:r>
            <a:r>
              <a:rPr lang="en-US" dirty="0" err="1"/>
              <a:t>templated</a:t>
            </a:r>
            <a:r>
              <a:rPr lang="en-US" dirty="0"/>
              <a:t> on the scalar type</a:t>
            </a:r>
          </a:p>
          <a:p>
            <a:endParaRPr lang="en-US" dirty="0"/>
          </a:p>
        </p:txBody>
      </p:sp>
      <p:pic>
        <p:nvPicPr>
          <p:cNvPr id="4" name="Picture 5"/>
          <p:cNvPicPr>
            <a:picLocks noChangeAspect="1" noChangeArrowheads="1"/>
          </p:cNvPicPr>
          <p:nvPr/>
        </p:nvPicPr>
        <p:blipFill>
          <a:blip r:embed="rId2"/>
          <a:srcRect/>
          <a:stretch>
            <a:fillRect/>
          </a:stretch>
        </p:blipFill>
        <p:spPr bwMode="auto">
          <a:xfrm>
            <a:off x="6837362" y="1404525"/>
            <a:ext cx="2070100" cy="1130300"/>
          </a:xfrm>
          <a:prstGeom prst="rect">
            <a:avLst/>
          </a:prstGeom>
          <a:noFill/>
          <a:ln w="12700">
            <a:noFill/>
            <a:miter lim="800000"/>
            <a:headEnd/>
            <a:tailEnd/>
          </a:ln>
          <a:effectLst>
            <a:outerShdw blurRad="127000" dist="76199" dir="2700000" algn="ctr" rotWithShape="0">
              <a:schemeClr val="bg2">
                <a:alpha val="75000"/>
              </a:schemeClr>
            </a:outerShdw>
          </a:effectLst>
        </p:spPr>
      </p:pic>
      <p:sp>
        <p:nvSpPr>
          <p:cNvPr id="5" name="Rectangle 3"/>
          <p:cNvSpPr txBox="1">
            <a:spLocks noChangeArrowheads="1"/>
          </p:cNvSpPr>
          <p:nvPr/>
        </p:nvSpPr>
        <p:spPr bwMode="auto">
          <a:xfrm>
            <a:off x="6893823" y="2573876"/>
            <a:ext cx="2015846" cy="319009"/>
          </a:xfrm>
          <a:prstGeom prst="rect">
            <a:avLst/>
          </a:prstGeom>
          <a:noFill/>
          <a:ln w="12700">
            <a:noFill/>
            <a:miter lim="800000"/>
            <a:headEnd/>
            <a:tailEnd/>
          </a:ln>
          <a:effectLst/>
        </p:spPr>
        <p:txBody>
          <a:bodyPr vert="horz" wrap="square" lIns="25400" tIns="25400" rIns="65087" bIns="25400" numCol="1" anchor="t" anchorCtr="0" compatLnSpc="1">
            <a:prstTxWarp prst="textNoShape">
              <a:avLst/>
            </a:prstTxWarp>
          </a:bodyPr>
          <a:lstStyle/>
          <a:p>
            <a:pPr marL="171450" marR="0" lvl="0" indent="-152400" algn="l" defTabSz="457200" rtl="0" eaLnBrk="1" fontAlgn="base" latinLnBrk="0" hangingPunct="1">
              <a:lnSpc>
                <a:spcPct val="100000"/>
              </a:lnSpc>
              <a:spcBef>
                <a:spcPts val="550"/>
              </a:spcBef>
              <a:spcAft>
                <a:spcPct val="0"/>
              </a:spcAft>
              <a:buClrTx/>
              <a:buSzPct val="100000"/>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hlinkClick r:id="rId3"/>
              </a:rPr>
              <a:t>http://trilinos.sandia.gov </a:t>
            </a: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111" charset="0"/>
            </a:endParaRPr>
          </a:p>
        </p:txBody>
      </p:sp>
      <p:sp>
        <p:nvSpPr>
          <p:cNvPr id="6" name="Rectangle 1027"/>
          <p:cNvSpPr>
            <a:spLocks noChangeArrowheads="1"/>
          </p:cNvSpPr>
          <p:nvPr/>
        </p:nvSpPr>
        <p:spPr bwMode="auto">
          <a:xfrm>
            <a:off x="6173667" y="6096000"/>
            <a:ext cx="2917418" cy="280695"/>
          </a:xfrm>
          <a:prstGeom prst="rect">
            <a:avLst/>
          </a:prstGeom>
          <a:noFill/>
          <a:ln w="12700">
            <a:noFill/>
            <a:miter lim="800000"/>
            <a:headEnd/>
            <a:tailEnd/>
          </a:ln>
        </p:spPr>
        <p:txBody>
          <a:bodyPr lIns="90487" tIns="44450" rIns="90487" bIns="44450">
            <a:prstTxWarp prst="textNoShape">
              <a:avLst/>
            </a:prstTxWarp>
          </a:bodyPr>
          <a:lstStyle/>
          <a:p>
            <a:pPr>
              <a:defRPr/>
            </a:pPr>
            <a:r>
              <a:rPr lang="en-US" sz="1200" baseline="30000" dirty="0" smtClean="0">
                <a:latin typeface="+mn-lt"/>
              </a:rPr>
              <a:t>*</a:t>
            </a:r>
            <a:r>
              <a:rPr lang="en-US" sz="1200" dirty="0" smtClean="0">
                <a:latin typeface="+mn-lt"/>
              </a:rPr>
              <a:t>M. </a:t>
            </a:r>
            <a:r>
              <a:rPr lang="en-US" sz="1200" dirty="0" err="1" smtClean="0">
                <a:latin typeface="+mn-lt"/>
              </a:rPr>
              <a:t>Heroux</a:t>
            </a:r>
            <a:r>
              <a:rPr lang="en-US" sz="1200" dirty="0" smtClean="0">
                <a:latin typeface="+mn-lt"/>
              </a:rPr>
              <a:t>, M. </a:t>
            </a:r>
            <a:r>
              <a:rPr lang="en-US" sz="1200" dirty="0" err="1" smtClean="0">
                <a:latin typeface="+mn-lt"/>
              </a:rPr>
              <a:t>Hoemmen</a:t>
            </a:r>
            <a:r>
              <a:rPr lang="en-US" sz="1200" dirty="0" smtClean="0">
                <a:latin typeface="+mn-lt"/>
              </a:rPr>
              <a:t>, </a:t>
            </a:r>
            <a:r>
              <a:rPr lang="en-US" sz="1200" i="1" dirty="0" smtClean="0">
                <a:latin typeface="+mn-lt"/>
              </a:rPr>
              <a:t>et al </a:t>
            </a:r>
            <a:r>
              <a:rPr lang="en-US" sz="1200" dirty="0" smtClean="0">
                <a:latin typeface="+mn-lt"/>
              </a:rPr>
              <a:t>(SNL)</a:t>
            </a:r>
          </a:p>
        </p:txBody>
      </p:sp>
    </p:spTree>
    <p:extLst>
      <p:ext uri="{BB962C8B-B14F-4D97-AF65-F5344CB8AC3E}">
        <p14:creationId xmlns:p14="http://schemas.microsoft.com/office/powerpoint/2010/main" val="3182811962"/>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481854"/>
            <a:ext cx="8785412" cy="533400"/>
          </a:xfrm>
        </p:spPr>
        <p:txBody>
          <a:bodyPr>
            <a:normAutofit fontScale="90000"/>
          </a:bodyPr>
          <a:lstStyle/>
          <a:p>
            <a:r>
              <a:rPr lang="en-US" dirty="0" smtClean="0"/>
              <a:t>Emerging Architectures </a:t>
            </a:r>
            <a:r>
              <a:rPr lang="en-US" dirty="0"/>
              <a:t>M</a:t>
            </a:r>
            <a:r>
              <a:rPr lang="en-US" dirty="0" smtClean="0"/>
              <a:t>otivate </a:t>
            </a:r>
            <a:r>
              <a:rPr lang="en-US" dirty="0"/>
              <a:t>N</a:t>
            </a:r>
            <a:r>
              <a:rPr lang="en-US" dirty="0" smtClean="0"/>
              <a:t>ew </a:t>
            </a:r>
            <a:br>
              <a:rPr lang="en-US" dirty="0" smtClean="0"/>
            </a:br>
            <a:r>
              <a:rPr lang="en-US" dirty="0" smtClean="0"/>
              <a:t>Approaches to Predictive Simulation</a:t>
            </a:r>
            <a:endParaRPr lang="en-US" dirty="0"/>
          </a:p>
        </p:txBody>
      </p:sp>
      <p:sp>
        <p:nvSpPr>
          <p:cNvPr id="3" name="Content Placeholder 2"/>
          <p:cNvSpPr>
            <a:spLocks noGrp="1"/>
          </p:cNvSpPr>
          <p:nvPr>
            <p:ph idx="1"/>
          </p:nvPr>
        </p:nvSpPr>
        <p:spPr>
          <a:xfrm>
            <a:off x="685800" y="1299319"/>
            <a:ext cx="7772400" cy="5302622"/>
          </a:xfrm>
        </p:spPr>
        <p:txBody>
          <a:bodyPr>
            <a:normAutofit fontScale="77500" lnSpcReduction="20000"/>
          </a:bodyPr>
          <a:lstStyle/>
          <a:p>
            <a:r>
              <a:rPr lang="en-US" dirty="0" smtClean="0"/>
              <a:t>UQ approaches traditionally implemented as an outer loop:</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pPr marL="171450" indent="0">
              <a:buNone/>
            </a:pPr>
            <a:endParaRPr lang="en-US" dirty="0"/>
          </a:p>
          <a:p>
            <a:pPr marL="171450" indent="0">
              <a:buNone/>
            </a:pPr>
            <a:endParaRPr lang="en-US" dirty="0"/>
          </a:p>
          <a:p>
            <a:pPr lvl="1"/>
            <a:r>
              <a:rPr lang="en-US" dirty="0" smtClean="0"/>
              <a:t>Aggregate UQ performance limited to that of underlying deterministic simulation</a:t>
            </a:r>
          </a:p>
          <a:p>
            <a:pPr lvl="1"/>
            <a:r>
              <a:rPr lang="en-US" dirty="0"/>
              <a:t>W</a:t>
            </a:r>
            <a:r>
              <a:rPr lang="en-US" dirty="0" smtClean="0"/>
              <a:t>ill require very good strong scalability to very high thread-counts</a:t>
            </a:r>
          </a:p>
          <a:p>
            <a:pPr lvl="1"/>
            <a:endParaRPr lang="en-US" dirty="0"/>
          </a:p>
          <a:p>
            <a:r>
              <a:rPr lang="en-US" dirty="0" smtClean="0"/>
              <a:t>Achieving this is difficult for many types of PDE simulations</a:t>
            </a:r>
          </a:p>
          <a:p>
            <a:pPr lvl="1"/>
            <a:r>
              <a:rPr lang="en-US" dirty="0" smtClean="0"/>
              <a:t>Irregular memory access patterns</a:t>
            </a:r>
          </a:p>
          <a:p>
            <a:pPr lvl="1"/>
            <a:r>
              <a:rPr lang="en-US" dirty="0" smtClean="0"/>
              <a:t>Inconsistent </a:t>
            </a:r>
            <a:r>
              <a:rPr lang="en-US" dirty="0" err="1" smtClean="0"/>
              <a:t>vectorization</a:t>
            </a:r>
            <a:endParaRPr lang="en-US"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53" y="1869408"/>
            <a:ext cx="2960864" cy="20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465" y="2286230"/>
            <a:ext cx="1231384" cy="1172463"/>
          </a:xfrm>
          <a:prstGeom prst="rect">
            <a:avLst/>
          </a:prstGeom>
        </p:spPr>
      </p:pic>
      <p:sp>
        <p:nvSpPr>
          <p:cNvPr id="6" name="Rectangle 3"/>
          <p:cNvSpPr txBox="1">
            <a:spLocks noChangeArrowheads="1"/>
          </p:cNvSpPr>
          <p:nvPr/>
        </p:nvSpPr>
        <p:spPr bwMode="auto">
          <a:xfrm>
            <a:off x="5374006" y="3618948"/>
            <a:ext cx="2015846" cy="319009"/>
          </a:xfrm>
          <a:prstGeom prst="rect">
            <a:avLst/>
          </a:prstGeom>
          <a:noFill/>
          <a:ln w="12700">
            <a:noFill/>
            <a:miter lim="800000"/>
            <a:headEnd/>
            <a:tailEnd/>
          </a:ln>
          <a:effectLst/>
        </p:spPr>
        <p:txBody>
          <a:bodyPr vert="horz" wrap="square" lIns="25400" tIns="25400" rIns="65087" bIns="25400" numCol="1" anchor="t" anchorCtr="0" compatLnSpc="1">
            <a:prstTxWarp prst="textNoShape">
              <a:avLst/>
            </a:prstTxWarp>
          </a:bodyPr>
          <a:lstStyle/>
          <a:p>
            <a:pPr marL="171450" marR="0" lvl="0" indent="-152400" algn="l" defTabSz="457200" rtl="0" eaLnBrk="1" fontAlgn="base" latinLnBrk="0" hangingPunct="1">
              <a:lnSpc>
                <a:spcPct val="100000"/>
              </a:lnSpc>
              <a:spcBef>
                <a:spcPts val="550"/>
              </a:spcBef>
              <a:spcAft>
                <a:spcPct val="0"/>
              </a:spcAft>
              <a:buClrTx/>
              <a:buSzPct val="100000"/>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sym typeface="Arial" pitchFamily="-111" charset="0"/>
                <a:hlinkClick r:id="rId5"/>
              </a:rPr>
              <a:t>http://dakota.sandia.gov </a:t>
            </a:r>
            <a:endParaRPr kumimoji="0" lang="en-US" sz="1200" b="0" i="0" u="none" strike="noStrike" kern="0" cap="none" spc="0" normalizeH="0" baseline="0" noProof="0" dirty="0" smtClean="0">
              <a:ln>
                <a:noFill/>
              </a:ln>
              <a:solidFill>
                <a:schemeClr val="tx1"/>
              </a:solidFill>
              <a:effectLst/>
              <a:uLnTx/>
              <a:uFillTx/>
              <a:latin typeface="+mn-lt"/>
              <a:ea typeface="+mn-ea"/>
              <a:cs typeface="+mn-cs"/>
              <a:sym typeface="Arial" pitchFamily="-111" charset="0"/>
            </a:endParaRPr>
          </a:p>
        </p:txBody>
      </p:sp>
    </p:spTree>
    <p:extLst>
      <p:ext uri="{BB962C8B-B14F-4D97-AF65-F5344CB8AC3E}">
        <p14:creationId xmlns:p14="http://schemas.microsoft.com/office/powerpoint/2010/main" val="1601865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Kokkos</a:t>
            </a:r>
            <a:r>
              <a:rPr lang="en-US" dirty="0" smtClean="0"/>
              <a:t> Linear Algebra Kernels</a:t>
            </a:r>
            <a:endParaRPr lang="en-US" dirty="0"/>
          </a:p>
        </p:txBody>
      </p:sp>
      <p:sp>
        <p:nvSpPr>
          <p:cNvPr id="4" name="Content Placeholder 3"/>
          <p:cNvSpPr>
            <a:spLocks noGrp="1"/>
          </p:cNvSpPr>
          <p:nvPr>
            <p:ph idx="1"/>
          </p:nvPr>
        </p:nvSpPr>
        <p:spPr>
          <a:xfrm>
            <a:off x="685800" y="1523999"/>
            <a:ext cx="7772400" cy="4937125"/>
          </a:xfrm>
        </p:spPr>
        <p:txBody>
          <a:bodyPr/>
          <a:lstStyle/>
          <a:p>
            <a:r>
              <a:rPr lang="en-US" dirty="0" smtClean="0"/>
              <a:t>Partial specializations for important math kernels</a:t>
            </a:r>
          </a:p>
          <a:p>
            <a:pPr lvl="1"/>
            <a:r>
              <a:rPr lang="en-US" dirty="0" smtClean="0"/>
              <a:t>E.g., CRS matrix-vector product:</a:t>
            </a:r>
          </a:p>
          <a:p>
            <a:pPr lvl="1"/>
            <a:endParaRPr lang="en-US" dirty="0"/>
          </a:p>
          <a:p>
            <a:pPr marL="171450" indent="0">
              <a:buNone/>
            </a:pPr>
            <a:r>
              <a:rPr lang="en-US" sz="1200" dirty="0" smtClean="0">
                <a:latin typeface="Menlo-Regular"/>
              </a:rPr>
              <a:t>  KOKKOS_INLINE_FUNCTION</a:t>
            </a:r>
            <a:endParaRPr lang="en-US" sz="1200" dirty="0">
              <a:latin typeface="Menlo-Regular"/>
            </a:endParaRPr>
          </a:p>
          <a:p>
            <a:pPr marL="171450" indent="0">
              <a:buNone/>
            </a:pPr>
            <a:r>
              <a:rPr lang="en-US" sz="1200" dirty="0">
                <a:latin typeface="Menlo-Regular"/>
              </a:rPr>
              <a:t>  </a:t>
            </a:r>
            <a:r>
              <a:rPr lang="en-US" sz="1200" dirty="0">
                <a:solidFill>
                  <a:srgbClr val="AA0D91"/>
                </a:solidFill>
                <a:latin typeface="Menlo-Regular"/>
              </a:rPr>
              <a:t>void</a:t>
            </a:r>
            <a:r>
              <a:rPr lang="en-US" sz="1200" dirty="0">
                <a:latin typeface="Menlo-Regular"/>
              </a:rPr>
              <a:t> </a:t>
            </a:r>
            <a:r>
              <a:rPr lang="en-US" sz="1200" dirty="0">
                <a:solidFill>
                  <a:srgbClr val="AA0D91"/>
                </a:solidFill>
                <a:latin typeface="Menlo-Regular"/>
              </a:rPr>
              <a:t>operator</a:t>
            </a:r>
            <a:r>
              <a:rPr lang="en-US" sz="1200" dirty="0">
                <a:latin typeface="Menlo-Regular"/>
              </a:rPr>
              <a:t>()( </a:t>
            </a:r>
            <a:r>
              <a:rPr lang="en-US" sz="1200" dirty="0" err="1">
                <a:solidFill>
                  <a:srgbClr val="AA0D91"/>
                </a:solidFill>
                <a:latin typeface="Menlo-Regular"/>
              </a:rPr>
              <a:t>const</a:t>
            </a:r>
            <a:r>
              <a:rPr lang="en-US" sz="1200" dirty="0">
                <a:latin typeface="Menlo-Regular"/>
              </a:rPr>
              <a:t> </a:t>
            </a:r>
            <a:r>
              <a:rPr lang="en-US" sz="1200" dirty="0" err="1">
                <a:latin typeface="Menlo-Regular"/>
              </a:rPr>
              <a:t>size_type</a:t>
            </a:r>
            <a:r>
              <a:rPr lang="en-US" sz="1200" dirty="0">
                <a:latin typeface="Menlo-Regular"/>
              </a:rPr>
              <a:t> </a:t>
            </a:r>
            <a:r>
              <a:rPr lang="en-US" sz="1200" dirty="0" err="1">
                <a:latin typeface="Menlo-Regular"/>
              </a:rPr>
              <a:t>iRow</a:t>
            </a:r>
            <a:r>
              <a:rPr lang="en-US" sz="1200" dirty="0">
                <a:latin typeface="Menlo-Regular"/>
              </a:rPr>
              <a:t> ) </a:t>
            </a:r>
            <a:r>
              <a:rPr lang="en-US" sz="1200" dirty="0" err="1">
                <a:solidFill>
                  <a:srgbClr val="AA0D91"/>
                </a:solidFill>
                <a:latin typeface="Menlo-Regular"/>
              </a:rPr>
              <a:t>const</a:t>
            </a:r>
            <a:endParaRPr lang="en-US" sz="1200" dirty="0">
              <a:latin typeface="Menlo-Regular"/>
            </a:endParaRPr>
          </a:p>
          <a:p>
            <a:pPr marL="171450" indent="0">
              <a:buNone/>
            </a:pPr>
            <a:r>
              <a:rPr lang="en-US" sz="1200" dirty="0">
                <a:latin typeface="Menlo-Regular"/>
              </a:rPr>
              <a:t>  {</a:t>
            </a:r>
          </a:p>
          <a:p>
            <a:pPr marL="171450" indent="0">
              <a:buNone/>
            </a:pPr>
            <a:r>
              <a:rPr lang="en-US" sz="1200" dirty="0">
                <a:latin typeface="Menlo-Regular"/>
              </a:rPr>
              <a:t>    </a:t>
            </a:r>
            <a:r>
              <a:rPr lang="en-US" sz="1200" dirty="0">
                <a:solidFill>
                  <a:srgbClr val="007400"/>
                </a:solidFill>
                <a:latin typeface="Menlo-Regular"/>
              </a:rPr>
              <a:t>// Compute mat-</a:t>
            </a:r>
            <a:r>
              <a:rPr lang="en-US" sz="1200" dirty="0" err="1">
                <a:solidFill>
                  <a:srgbClr val="007400"/>
                </a:solidFill>
                <a:latin typeface="Menlo-Regular"/>
              </a:rPr>
              <a:t>vec</a:t>
            </a:r>
            <a:r>
              <a:rPr lang="en-US" sz="1200" dirty="0">
                <a:solidFill>
                  <a:srgbClr val="007400"/>
                </a:solidFill>
                <a:latin typeface="Menlo-Regular"/>
              </a:rPr>
              <a:t> for this row</a:t>
            </a:r>
            <a:endParaRPr lang="en-US" sz="1200" dirty="0">
              <a:latin typeface="Menlo-Regular"/>
            </a:endParaRPr>
          </a:p>
          <a:p>
            <a:pPr marL="171450" indent="0">
              <a:buNone/>
            </a:pPr>
            <a:r>
              <a:rPr lang="en-US" sz="1200" dirty="0">
                <a:latin typeface="Menlo-Regular"/>
              </a:rPr>
              <a:t>    </a:t>
            </a:r>
            <a:r>
              <a:rPr lang="en-US" sz="1200" dirty="0" err="1">
                <a:solidFill>
                  <a:srgbClr val="AA0D91"/>
                </a:solidFill>
                <a:latin typeface="Menlo-Regular"/>
              </a:rPr>
              <a:t>const</a:t>
            </a:r>
            <a:r>
              <a:rPr lang="en-US" sz="1200" dirty="0">
                <a:latin typeface="Menlo-Regular"/>
              </a:rPr>
              <a:t> </a:t>
            </a:r>
            <a:r>
              <a:rPr lang="en-US" sz="1200" dirty="0" err="1">
                <a:latin typeface="Menlo-Regular"/>
              </a:rPr>
              <a:t>size_type</a:t>
            </a:r>
            <a:r>
              <a:rPr lang="en-US" sz="1200" dirty="0">
                <a:latin typeface="Menlo-Regular"/>
              </a:rPr>
              <a:t> </a:t>
            </a:r>
            <a:r>
              <a:rPr lang="en-US" sz="1200" dirty="0" err="1">
                <a:latin typeface="Menlo-Regular"/>
              </a:rPr>
              <a:t>iEntryBegin</a:t>
            </a:r>
            <a:r>
              <a:rPr lang="en-US" sz="1200" dirty="0">
                <a:latin typeface="Menlo-Regular"/>
              </a:rPr>
              <a:t> = </a:t>
            </a:r>
            <a:r>
              <a:rPr lang="en-US" sz="1200" dirty="0" err="1">
                <a:latin typeface="Menlo-Regular"/>
              </a:rPr>
              <a:t>m_A.graph.row_map</a:t>
            </a:r>
            <a:r>
              <a:rPr lang="en-US" sz="1200" dirty="0">
                <a:latin typeface="Menlo-Regular"/>
              </a:rPr>
              <a:t>[</a:t>
            </a:r>
            <a:r>
              <a:rPr lang="en-US" sz="1200" dirty="0" err="1">
                <a:latin typeface="Menlo-Regular"/>
              </a:rPr>
              <a:t>iRow</a:t>
            </a:r>
            <a:r>
              <a:rPr lang="en-US" sz="1200" dirty="0">
                <a:latin typeface="Menlo-Regular"/>
              </a:rPr>
              <a:t>];</a:t>
            </a:r>
          </a:p>
          <a:p>
            <a:pPr marL="171450" indent="0">
              <a:buNone/>
            </a:pPr>
            <a:r>
              <a:rPr lang="en-US" sz="1200" dirty="0">
                <a:latin typeface="Menlo-Regular"/>
              </a:rPr>
              <a:t>    </a:t>
            </a:r>
            <a:r>
              <a:rPr lang="en-US" sz="1200" dirty="0" err="1">
                <a:solidFill>
                  <a:srgbClr val="AA0D91"/>
                </a:solidFill>
                <a:latin typeface="Menlo-Regular"/>
              </a:rPr>
              <a:t>const</a:t>
            </a:r>
            <a:r>
              <a:rPr lang="en-US" sz="1200" dirty="0">
                <a:latin typeface="Menlo-Regular"/>
              </a:rPr>
              <a:t> </a:t>
            </a:r>
            <a:r>
              <a:rPr lang="en-US" sz="1200" dirty="0" err="1">
                <a:latin typeface="Menlo-Regular"/>
              </a:rPr>
              <a:t>size_type</a:t>
            </a:r>
            <a:r>
              <a:rPr lang="en-US" sz="1200" dirty="0">
                <a:latin typeface="Menlo-Regular"/>
              </a:rPr>
              <a:t> </a:t>
            </a:r>
            <a:r>
              <a:rPr lang="en-US" sz="1200" dirty="0" err="1">
                <a:latin typeface="Menlo-Regular"/>
              </a:rPr>
              <a:t>iEntryEnd</a:t>
            </a:r>
            <a:r>
              <a:rPr lang="en-US" sz="1200" dirty="0">
                <a:latin typeface="Menlo-Regular"/>
              </a:rPr>
              <a:t>   = </a:t>
            </a:r>
            <a:r>
              <a:rPr lang="en-US" sz="1200" dirty="0" err="1">
                <a:latin typeface="Menlo-Regular"/>
              </a:rPr>
              <a:t>m_A.graph.row_map</a:t>
            </a:r>
            <a:r>
              <a:rPr lang="en-US" sz="1200" dirty="0">
                <a:latin typeface="Menlo-Regular"/>
              </a:rPr>
              <a:t>[iRow+</a:t>
            </a:r>
            <a:r>
              <a:rPr lang="en-US" sz="1200" dirty="0">
                <a:solidFill>
                  <a:srgbClr val="1C00CF"/>
                </a:solidFill>
                <a:latin typeface="Menlo-Regular"/>
              </a:rPr>
              <a:t>1</a:t>
            </a:r>
            <a:r>
              <a:rPr lang="en-US" sz="1200" dirty="0">
                <a:latin typeface="Menlo-Regular"/>
              </a:rPr>
              <a:t>];</a:t>
            </a:r>
          </a:p>
          <a:p>
            <a:pPr marL="171450" indent="0">
              <a:buNone/>
            </a:pPr>
            <a:r>
              <a:rPr lang="en-US" sz="1200" dirty="0">
                <a:latin typeface="Menlo-Regular"/>
              </a:rPr>
              <a:t>    </a:t>
            </a:r>
            <a:r>
              <a:rPr lang="en-US" sz="1200" dirty="0" err="1">
                <a:latin typeface="Menlo-Regular"/>
              </a:rPr>
              <a:t>scalar_type</a:t>
            </a:r>
            <a:r>
              <a:rPr lang="en-US" sz="1200" dirty="0">
                <a:latin typeface="Menlo-Regular"/>
              </a:rPr>
              <a:t> sum = </a:t>
            </a:r>
            <a:r>
              <a:rPr lang="en-US" sz="1200" dirty="0">
                <a:solidFill>
                  <a:srgbClr val="1C00CF"/>
                </a:solidFill>
                <a:latin typeface="Menlo-Regular"/>
              </a:rPr>
              <a:t>0.0</a:t>
            </a:r>
            <a:r>
              <a:rPr lang="en-US" sz="1200" dirty="0">
                <a:latin typeface="Menlo-Regular"/>
              </a:rPr>
              <a:t>;</a:t>
            </a:r>
          </a:p>
          <a:p>
            <a:pPr marL="171450" indent="0">
              <a:buNone/>
            </a:pPr>
            <a:r>
              <a:rPr lang="en-US" sz="1200" dirty="0">
                <a:latin typeface="Menlo-Regular"/>
              </a:rPr>
              <a:t>    </a:t>
            </a:r>
            <a:r>
              <a:rPr lang="en-US" sz="1200" dirty="0">
                <a:solidFill>
                  <a:srgbClr val="AA0D91"/>
                </a:solidFill>
                <a:latin typeface="Menlo-Regular"/>
              </a:rPr>
              <a:t>for</a:t>
            </a:r>
            <a:r>
              <a:rPr lang="en-US" sz="1200" dirty="0">
                <a:latin typeface="Menlo-Regular"/>
              </a:rPr>
              <a:t> (</a:t>
            </a:r>
            <a:r>
              <a:rPr lang="en-US" sz="1200" dirty="0" err="1">
                <a:latin typeface="Menlo-Regular"/>
              </a:rPr>
              <a:t>size_type</a:t>
            </a:r>
            <a:r>
              <a:rPr lang="en-US" sz="1200" dirty="0">
                <a:latin typeface="Menlo-Regular"/>
              </a:rPr>
              <a:t> </a:t>
            </a:r>
            <a:r>
              <a:rPr lang="en-US" sz="1200" dirty="0" err="1">
                <a:latin typeface="Menlo-Regular"/>
              </a:rPr>
              <a:t>iEntry</a:t>
            </a:r>
            <a:r>
              <a:rPr lang="en-US" sz="1200" dirty="0">
                <a:latin typeface="Menlo-Regular"/>
              </a:rPr>
              <a:t> = </a:t>
            </a:r>
            <a:r>
              <a:rPr lang="en-US" sz="1200" dirty="0" err="1">
                <a:latin typeface="Menlo-Regular"/>
              </a:rPr>
              <a:t>iEntryBegin</a:t>
            </a:r>
            <a:r>
              <a:rPr lang="en-US" sz="1200" dirty="0">
                <a:latin typeface="Menlo-Regular"/>
              </a:rPr>
              <a:t>; </a:t>
            </a:r>
            <a:r>
              <a:rPr lang="en-US" sz="1200" dirty="0" err="1">
                <a:latin typeface="Menlo-Regular"/>
              </a:rPr>
              <a:t>iEntry</a:t>
            </a:r>
            <a:r>
              <a:rPr lang="en-US" sz="1200" dirty="0">
                <a:latin typeface="Menlo-Regular"/>
              </a:rPr>
              <a:t> &lt; </a:t>
            </a:r>
            <a:r>
              <a:rPr lang="en-US" sz="1200" dirty="0" err="1">
                <a:latin typeface="Menlo-Regular"/>
              </a:rPr>
              <a:t>iEntryEnd</a:t>
            </a:r>
            <a:r>
              <a:rPr lang="en-US" sz="1200" dirty="0">
                <a:latin typeface="Menlo-Regular"/>
              </a:rPr>
              <a:t>; ++</a:t>
            </a:r>
            <a:r>
              <a:rPr lang="en-US" sz="1200" dirty="0" err="1">
                <a:latin typeface="Menlo-Regular"/>
              </a:rPr>
              <a:t>iEntry</a:t>
            </a:r>
            <a:r>
              <a:rPr lang="en-US" sz="1200" dirty="0">
                <a:latin typeface="Menlo-Regular"/>
              </a:rPr>
              <a:t>) {</a:t>
            </a:r>
          </a:p>
          <a:p>
            <a:pPr marL="171450" indent="0">
              <a:buNone/>
            </a:pPr>
            <a:r>
              <a:rPr lang="en-US" sz="1200" dirty="0">
                <a:latin typeface="Menlo-Regular"/>
              </a:rPr>
              <a:t>      </a:t>
            </a:r>
            <a:r>
              <a:rPr lang="en-US" sz="1200" dirty="0" err="1">
                <a:latin typeface="Menlo-Regular"/>
              </a:rPr>
              <a:t>size_type</a:t>
            </a:r>
            <a:r>
              <a:rPr lang="en-US" sz="1200" dirty="0">
                <a:latin typeface="Menlo-Regular"/>
              </a:rPr>
              <a:t> </a:t>
            </a:r>
            <a:r>
              <a:rPr lang="en-US" sz="1200" dirty="0" err="1">
                <a:latin typeface="Menlo-Regular"/>
              </a:rPr>
              <a:t>iCol</a:t>
            </a:r>
            <a:r>
              <a:rPr lang="en-US" sz="1200" dirty="0">
                <a:latin typeface="Menlo-Regular"/>
              </a:rPr>
              <a:t> = </a:t>
            </a:r>
            <a:r>
              <a:rPr lang="en-US" sz="1200" dirty="0" err="1">
                <a:latin typeface="Menlo-Regular"/>
              </a:rPr>
              <a:t>m_A.graph.entries</a:t>
            </a:r>
            <a:r>
              <a:rPr lang="en-US" sz="1200" dirty="0">
                <a:latin typeface="Menlo-Regular"/>
              </a:rPr>
              <a:t>(</a:t>
            </a:r>
            <a:r>
              <a:rPr lang="en-US" sz="1200" dirty="0" err="1">
                <a:latin typeface="Menlo-Regular"/>
              </a:rPr>
              <a:t>iEntry</a:t>
            </a:r>
            <a:r>
              <a:rPr lang="en-US" sz="1200" dirty="0">
                <a:latin typeface="Menlo-Regular"/>
              </a:rPr>
              <a:t>);</a:t>
            </a:r>
          </a:p>
          <a:p>
            <a:pPr marL="171450" indent="0">
              <a:buNone/>
            </a:pPr>
            <a:r>
              <a:rPr lang="en-US" sz="1200" dirty="0">
                <a:latin typeface="Menlo-Regular"/>
              </a:rPr>
              <a:t>      sum += </a:t>
            </a:r>
            <a:r>
              <a:rPr lang="en-US" sz="1200" dirty="0" err="1">
                <a:latin typeface="Menlo-Regular"/>
              </a:rPr>
              <a:t>m_A.values</a:t>
            </a:r>
            <a:r>
              <a:rPr lang="en-US" sz="1200" dirty="0">
                <a:latin typeface="Menlo-Regular"/>
              </a:rPr>
              <a:t>(</a:t>
            </a:r>
            <a:r>
              <a:rPr lang="en-US" sz="1200" dirty="0" err="1">
                <a:latin typeface="Menlo-Regular"/>
              </a:rPr>
              <a:t>iEntry</a:t>
            </a:r>
            <a:r>
              <a:rPr lang="en-US" sz="1200" dirty="0">
                <a:latin typeface="Menlo-Regular"/>
              </a:rPr>
              <a:t>) * </a:t>
            </a:r>
            <a:r>
              <a:rPr lang="en-US" sz="1200" dirty="0" err="1">
                <a:latin typeface="Menlo-Regular"/>
              </a:rPr>
              <a:t>m_x</a:t>
            </a:r>
            <a:r>
              <a:rPr lang="en-US" sz="1200" dirty="0">
                <a:latin typeface="Menlo-Regular"/>
              </a:rPr>
              <a:t>(</a:t>
            </a:r>
            <a:r>
              <a:rPr lang="en-US" sz="1200" dirty="0" err="1">
                <a:latin typeface="Menlo-Regular"/>
              </a:rPr>
              <a:t>iCol</a:t>
            </a:r>
            <a:r>
              <a:rPr lang="en-US" sz="1200" dirty="0">
                <a:latin typeface="Menlo-Regular"/>
              </a:rPr>
              <a:t>);</a:t>
            </a:r>
          </a:p>
          <a:p>
            <a:pPr marL="171450" indent="0">
              <a:buNone/>
            </a:pPr>
            <a:r>
              <a:rPr lang="en-US" sz="1200" dirty="0">
                <a:latin typeface="Menlo-Regular"/>
              </a:rPr>
              <a:t>    }</a:t>
            </a:r>
          </a:p>
          <a:p>
            <a:pPr marL="171450" indent="0">
              <a:buNone/>
            </a:pPr>
            <a:r>
              <a:rPr lang="is-IS" sz="1200" dirty="0">
                <a:latin typeface="Menlo-Regular"/>
              </a:rPr>
              <a:t>    </a:t>
            </a:r>
            <a:r>
              <a:rPr lang="is-IS" sz="1200" dirty="0" smtClean="0">
                <a:latin typeface="Menlo-Regular"/>
              </a:rPr>
              <a:t>m_y</a:t>
            </a:r>
            <a:r>
              <a:rPr lang="is-IS" sz="1200" dirty="0">
                <a:latin typeface="Menlo-Regular"/>
              </a:rPr>
              <a:t>(iRow</a:t>
            </a:r>
            <a:r>
              <a:rPr lang="is-IS" sz="1200" dirty="0" smtClean="0">
                <a:latin typeface="Menlo-Regular"/>
              </a:rPr>
              <a:t>)</a:t>
            </a:r>
            <a:r>
              <a:rPr lang="is-IS" sz="1200" dirty="0">
                <a:latin typeface="Menlo-Regular"/>
              </a:rPr>
              <a:t> </a:t>
            </a:r>
            <a:r>
              <a:rPr lang="is-IS" sz="1200" dirty="0" smtClean="0">
                <a:latin typeface="Menlo-Regular"/>
              </a:rPr>
              <a:t>= sum;</a:t>
            </a:r>
            <a:endParaRPr lang="is-IS" sz="1200" dirty="0">
              <a:latin typeface="Menlo-Regular"/>
            </a:endParaRPr>
          </a:p>
          <a:p>
            <a:pPr marL="171450" indent="0">
              <a:buNone/>
            </a:pPr>
            <a:r>
              <a:rPr lang="it-IT" sz="1200" dirty="0">
                <a:latin typeface="Menlo-Regular"/>
              </a:rPr>
              <a:t>  } </a:t>
            </a:r>
            <a:r>
              <a:rPr lang="it-IT" sz="1200" dirty="0">
                <a:solidFill>
                  <a:srgbClr val="007400"/>
                </a:solidFill>
                <a:latin typeface="Menlo-Regular"/>
              </a:rPr>
              <a:t>// operator(</a:t>
            </a:r>
            <a:r>
              <a:rPr lang="it-IT" sz="1200" dirty="0" smtClean="0">
                <a:solidFill>
                  <a:srgbClr val="007400"/>
                </a:solidFill>
                <a:latin typeface="Menlo-Regular"/>
              </a:rPr>
              <a:t>)</a:t>
            </a:r>
          </a:p>
          <a:p>
            <a:pPr marL="171450" indent="0">
              <a:buNone/>
            </a:pPr>
            <a:endParaRPr lang="it-IT" sz="1200" dirty="0">
              <a:solidFill>
                <a:srgbClr val="007400"/>
              </a:solidFill>
              <a:latin typeface="Menlo-Regular"/>
            </a:endParaRPr>
          </a:p>
          <a:p>
            <a:pPr marL="171450" indent="0">
              <a:buNone/>
            </a:pPr>
            <a:r>
              <a:rPr lang="en-US" dirty="0" smtClean="0"/>
              <a:t>(also another specialization for CUDA)</a:t>
            </a:r>
            <a:endParaRPr lang="en-US" dirty="0"/>
          </a:p>
        </p:txBody>
      </p:sp>
    </p:spTree>
    <p:extLst>
      <p:ext uri="{BB962C8B-B14F-4D97-AF65-F5344CB8AC3E}">
        <p14:creationId xmlns:p14="http://schemas.microsoft.com/office/powerpoint/2010/main" val="789867899"/>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Sandy Bridge CPU (4-wide vector)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1521329"/>
              </p:ext>
            </p:extLst>
          </p:nvPr>
        </p:nvGraphicFramePr>
        <p:xfrm>
          <a:off x="1181786" y="1279778"/>
          <a:ext cx="6780427" cy="4766452"/>
        </p:xfrm>
        <a:graphic>
          <a:graphicData uri="http://schemas.openxmlformats.org/drawingml/2006/table">
            <a:tbl>
              <a:tblPr/>
              <a:tblGrid>
                <a:gridCol w="651227"/>
                <a:gridCol w="775727"/>
                <a:gridCol w="1015149"/>
                <a:gridCol w="1312032"/>
                <a:gridCol w="1493992"/>
                <a:gridCol w="1532300"/>
              </a:tblGrid>
              <a:tr h="147484">
                <a:tc>
                  <a:txBody>
                    <a:bodyPr/>
                    <a:lstStyle/>
                    <a:p>
                      <a:pPr algn="ctr" fontAlgn="b"/>
                      <a:r>
                        <a:rPr lang="en-US" sz="900" b="1" i="0" u="none" strike="noStrike" dirty="0">
                          <a:solidFill>
                            <a:srgbClr val="000000"/>
                          </a:solidFill>
                          <a:effectLst/>
                          <a:latin typeface="Calibri"/>
                        </a:rPr>
                        <a:t>Grid Size</a:t>
                      </a:r>
                    </a:p>
                  </a:txBody>
                  <a:tcPr marL="9577" marR="9577" marT="9577"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FEM Size</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Ensemble Size</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Scalar SpMv GFLOPS</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Ensemble SpMv GFLOPS</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0000"/>
                          </a:solidFill>
                          <a:effectLst/>
                          <a:latin typeface="Calibri"/>
                        </a:rPr>
                        <a:t>Ensemble SpMv Speedup</a:t>
                      </a:r>
                    </a:p>
                  </a:txBody>
                  <a:tcPr marL="9577" marR="9577" marT="9577"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484">
                <a:tc>
                  <a:txBody>
                    <a:bodyPr/>
                    <a:lstStyle/>
                    <a:p>
                      <a:pPr algn="ctr" fontAlgn="b"/>
                      <a:r>
                        <a:rPr lang="en-US" sz="1200" b="0" i="0" u="none" strike="noStrike" dirty="0">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4</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18.8</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47.0</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FF0000"/>
                          </a:solidFill>
                          <a:effectLst/>
                          <a:latin typeface="Calibri"/>
                        </a:rPr>
                        <a:t>2.5</a:t>
                      </a:r>
                    </a:p>
                  </a:txBody>
                  <a:tcPr marL="9577" marR="9577" marT="9577"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8.0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11.9</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12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7.7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11.9</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7.1</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17.0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8.9</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1.9</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8.8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1.9</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12.1</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16.9</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12.2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12.4</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1.0</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11.4</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1.2</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8.9</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17.3</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1.9</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11.0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17.5</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10.5</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17.6</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1.7</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12.1</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15.8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1.3</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12.1</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17.0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11.3</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16.6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11.1</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17.7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11.4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17.7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11.6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17.8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FF0000"/>
                          </a:solidFill>
                          <a:effectLst/>
                          <a:latin typeface="Calibri"/>
                        </a:rPr>
                        <a:t>1.5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15.8</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1.3</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17.0</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12.1</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16.8</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1.4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12.1</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16.4</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16.0</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1.3</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12.1</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16.3</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alibri"/>
                        </a:rPr>
                        <a:t>1.3</a:t>
                      </a:r>
                    </a:p>
                  </a:txBody>
                  <a:tcPr marL="9577" marR="9577" marT="9577"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1589205" y="6197009"/>
            <a:ext cx="5669340" cy="338554"/>
          </a:xfrm>
          <a:prstGeom prst="rect">
            <a:avLst/>
          </a:prstGeom>
          <a:noFill/>
        </p:spPr>
        <p:txBody>
          <a:bodyPr wrap="none" rtlCol="0">
            <a:spAutoFit/>
          </a:bodyPr>
          <a:lstStyle/>
          <a:p>
            <a:r>
              <a:rPr lang="en-US" dirty="0" smtClean="0">
                <a:latin typeface="+mn-lt"/>
              </a:rPr>
              <a:t>Expected ensemble multiply performance: 12.8 GFLOPS </a:t>
            </a:r>
            <a:endParaRPr lang="en-US" dirty="0">
              <a:latin typeface="+mn-lt"/>
            </a:endParaRPr>
          </a:p>
        </p:txBody>
      </p:sp>
    </p:spTree>
    <p:extLst>
      <p:ext uri="{BB962C8B-B14F-4D97-AF65-F5344CB8AC3E}">
        <p14:creationId xmlns:p14="http://schemas.microsoft.com/office/powerpoint/2010/main" val="3836233736"/>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NVIDIA </a:t>
            </a:r>
            <a:r>
              <a:rPr lang="en-US" dirty="0" err="1" smtClean="0"/>
              <a:t>Kepler</a:t>
            </a:r>
            <a:r>
              <a:rPr lang="en-US" dirty="0" smtClean="0"/>
              <a:t> K40 (32-wide warp)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77859"/>
              </p:ext>
            </p:extLst>
          </p:nvPr>
        </p:nvGraphicFramePr>
        <p:xfrm>
          <a:off x="685800" y="1778428"/>
          <a:ext cx="7772400" cy="3295586"/>
        </p:xfrm>
        <a:graphic>
          <a:graphicData uri="http://schemas.openxmlformats.org/drawingml/2006/table">
            <a:tbl>
              <a:tblPr/>
              <a:tblGrid>
                <a:gridCol w="746502"/>
                <a:gridCol w="889215"/>
                <a:gridCol w="1163664"/>
                <a:gridCol w="1503981"/>
                <a:gridCol w="1712563"/>
                <a:gridCol w="1756475"/>
              </a:tblGrid>
              <a:tr h="169061">
                <a:tc>
                  <a:txBody>
                    <a:bodyPr/>
                    <a:lstStyle/>
                    <a:p>
                      <a:pPr algn="ctr" fontAlgn="b"/>
                      <a:r>
                        <a:rPr lang="en-US" sz="1200" b="1" i="0" u="none" strike="noStrike" dirty="0">
                          <a:solidFill>
                            <a:srgbClr val="000000"/>
                          </a:solidFill>
                          <a:effectLst/>
                          <a:latin typeface="Calibri"/>
                        </a:rPr>
                        <a:t>Grid Size</a:t>
                      </a:r>
                    </a:p>
                  </a:txBody>
                  <a:tcPr marL="10978" marR="10978" marT="10978"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FEM Size</a:t>
                      </a:r>
                    </a:p>
                  </a:txBody>
                  <a:tcPr marL="10978" marR="10978" marT="10978"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Ensemble Size</a:t>
                      </a:r>
                    </a:p>
                  </a:txBody>
                  <a:tcPr marL="10978" marR="10978" marT="10978"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Scalar SpMv GFLOPS</a:t>
                      </a:r>
                    </a:p>
                  </a:txBody>
                  <a:tcPr marL="10978" marR="10978" marT="10978"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Ensemble SpMv GFLOPS</a:t>
                      </a:r>
                    </a:p>
                  </a:txBody>
                  <a:tcPr marL="10978" marR="10978" marT="10978"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a:rPr>
                        <a:t>Ensemble SpMv Speedup</a:t>
                      </a:r>
                    </a:p>
                  </a:txBody>
                  <a:tcPr marL="10978" marR="10978" marT="10978"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061">
                <a:tc>
                  <a:txBody>
                    <a:bodyPr/>
                    <a:lstStyle/>
                    <a:p>
                      <a:pPr algn="ctr" fontAlgn="b"/>
                      <a:r>
                        <a:rPr lang="en-US" sz="1200" b="0" i="0" u="none" strike="noStrike" dirty="0">
                          <a:solidFill>
                            <a:srgbClr val="000000"/>
                          </a:solidFill>
                          <a:effectLst/>
                          <a:latin typeface="Calibri"/>
                        </a:rPr>
                        <a:t>32</a:t>
                      </a:r>
                    </a:p>
                  </a:txBody>
                  <a:tcPr marL="10978" marR="10978" marT="10978"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10978" marR="10978" marT="10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16</a:t>
                      </a:r>
                    </a:p>
                  </a:txBody>
                  <a:tcPr marL="10978" marR="10978" marT="10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16.8</a:t>
                      </a:r>
                    </a:p>
                  </a:txBody>
                  <a:tcPr marL="10978" marR="10978" marT="10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37.5</a:t>
                      </a:r>
                    </a:p>
                  </a:txBody>
                  <a:tcPr marL="10978" marR="10978" marT="10978"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FF0000"/>
                          </a:solidFill>
                          <a:effectLst/>
                          <a:latin typeface="Calibri"/>
                        </a:rPr>
                        <a:t>2.2</a:t>
                      </a:r>
                    </a:p>
                  </a:txBody>
                  <a:tcPr marL="10978" marR="10978" marT="10978"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32</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36.1</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2.2</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32</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32768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34.9</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2.1</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32</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64</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33.0</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48</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10978" marR="10978" marT="10978"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16</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17.8</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35.9</a:t>
                      </a:r>
                    </a:p>
                  </a:txBody>
                  <a:tcPr marL="10978" marR="10978" marT="10978"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48</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32</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17.8</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35.9</a:t>
                      </a:r>
                    </a:p>
                  </a:txBody>
                  <a:tcPr marL="10978" marR="10978" marT="10978"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48</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10978" marR="10978" marT="10978"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48</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17.8</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35.3</a:t>
                      </a:r>
                    </a:p>
                  </a:txBody>
                  <a:tcPr marL="10978" marR="10978" marT="10978"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48</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64</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17.8</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33.7</a:t>
                      </a:r>
                    </a:p>
                  </a:txBody>
                  <a:tcPr marL="10978" marR="10978" marT="10978"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1.9</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64</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18.1</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36.1</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64</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18.0</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36.1</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64</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48</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18.0</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35.9</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64</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64</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18.0</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34.3</a:t>
                      </a:r>
                    </a:p>
                  </a:txBody>
                  <a:tcPr marL="10978" marR="10978" marT="10978"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1.9</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69061">
                <a:tc>
                  <a:txBody>
                    <a:bodyPr/>
                    <a:lstStyle/>
                    <a:p>
                      <a:pPr algn="ctr" fontAlgn="b"/>
                      <a:r>
                        <a:rPr lang="en-US" sz="1200" b="0" i="0" u="none" strike="noStrike">
                          <a:solidFill>
                            <a:srgbClr val="000000"/>
                          </a:solidFill>
                          <a:effectLst/>
                          <a:latin typeface="Calibri"/>
                        </a:rPr>
                        <a:t>80</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17.6</a:t>
                      </a:r>
                    </a:p>
                  </a:txBody>
                  <a:tcPr marL="10978" marR="10978" marT="10978"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36.2</a:t>
                      </a:r>
                    </a:p>
                  </a:txBody>
                  <a:tcPr marL="10978" marR="10978" marT="10978"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2.1</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80</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32</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17.6</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36.3</a:t>
                      </a:r>
                    </a:p>
                  </a:txBody>
                  <a:tcPr marL="10978" marR="10978" marT="10978"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2.1</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80</a:t>
                      </a:r>
                    </a:p>
                  </a:txBody>
                  <a:tcPr marL="10978" marR="10978" marT="10978"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48</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17.6</a:t>
                      </a:r>
                    </a:p>
                  </a:txBody>
                  <a:tcPr marL="10978" marR="10978" marT="10978"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36.2</a:t>
                      </a:r>
                    </a:p>
                  </a:txBody>
                  <a:tcPr marL="10978" marR="10978" marT="10978" marB="0" anchor="b">
                    <a:lnL>
                      <a:noFill/>
                    </a:lnL>
                    <a:lnR>
                      <a:noFill/>
                    </a:lnR>
                    <a:lnT>
                      <a:noFill/>
                    </a:lnT>
                    <a:lnB>
                      <a:noFill/>
                    </a:lnB>
                  </a:tcPr>
                </a:tc>
                <a:tc>
                  <a:txBody>
                    <a:bodyPr/>
                    <a:lstStyle/>
                    <a:p>
                      <a:pPr algn="ctr" fontAlgn="b"/>
                      <a:r>
                        <a:rPr lang="en-US" sz="1200" b="0" i="0" u="none" strike="noStrike" dirty="0">
                          <a:solidFill>
                            <a:srgbClr val="FF0000"/>
                          </a:solidFill>
                          <a:effectLst/>
                          <a:latin typeface="Calibri"/>
                        </a:rPr>
                        <a:t>2.1</a:t>
                      </a:r>
                    </a:p>
                  </a:txBody>
                  <a:tcPr marL="10978" marR="10978" marT="10978" marB="0" anchor="b">
                    <a:lnL>
                      <a:noFill/>
                    </a:lnL>
                    <a:lnR w="12700" cap="flat" cmpd="sng" algn="ctr">
                      <a:solidFill>
                        <a:scrgbClr r="0" g="0" b="0"/>
                      </a:solidFill>
                      <a:prstDash val="solid"/>
                      <a:round/>
                      <a:headEnd type="none" w="med" len="med"/>
                      <a:tailEnd type="none" w="med" len="med"/>
                    </a:lnR>
                    <a:lnT>
                      <a:noFill/>
                    </a:lnT>
                    <a:lnB>
                      <a:noFill/>
                    </a:lnB>
                  </a:tcPr>
                </a:tc>
              </a:tr>
              <a:tr h="169061">
                <a:tc>
                  <a:txBody>
                    <a:bodyPr/>
                    <a:lstStyle/>
                    <a:p>
                      <a:pPr algn="ctr" fontAlgn="b"/>
                      <a:r>
                        <a:rPr lang="en-US" sz="1200" b="0" i="0" u="none" strike="noStrike">
                          <a:solidFill>
                            <a:srgbClr val="000000"/>
                          </a:solidFill>
                          <a:effectLst/>
                          <a:latin typeface="Calibri"/>
                        </a:rPr>
                        <a:t>80</a:t>
                      </a:r>
                    </a:p>
                  </a:txBody>
                  <a:tcPr marL="10978" marR="10978" marT="10978"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512000</a:t>
                      </a:r>
                    </a:p>
                  </a:txBody>
                  <a:tcPr marL="10978" marR="10978" marT="10978"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64</a:t>
                      </a:r>
                    </a:p>
                  </a:txBody>
                  <a:tcPr marL="10978" marR="10978" marT="10978"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17.6</a:t>
                      </a:r>
                    </a:p>
                  </a:txBody>
                  <a:tcPr marL="10978" marR="10978" marT="10978"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34.6</a:t>
                      </a:r>
                    </a:p>
                  </a:txBody>
                  <a:tcPr marL="10978" marR="10978" marT="10978"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alibri"/>
                        </a:rPr>
                        <a:t>2.0</a:t>
                      </a:r>
                    </a:p>
                  </a:txBody>
                  <a:tcPr marL="10978" marR="10978" marT="10978"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1589205" y="5374937"/>
            <a:ext cx="5498220" cy="338554"/>
          </a:xfrm>
          <a:prstGeom prst="rect">
            <a:avLst/>
          </a:prstGeom>
          <a:noFill/>
        </p:spPr>
        <p:txBody>
          <a:bodyPr wrap="none" rtlCol="0">
            <a:spAutoFit/>
          </a:bodyPr>
          <a:lstStyle/>
          <a:p>
            <a:r>
              <a:rPr lang="en-US" dirty="0" smtClean="0">
                <a:latin typeface="+mn-lt"/>
              </a:rPr>
              <a:t>Expected ensemble multiply performance: 36 GFLOPS </a:t>
            </a:r>
            <a:endParaRPr lang="en-US" dirty="0">
              <a:latin typeface="+mn-lt"/>
            </a:endParaRPr>
          </a:p>
        </p:txBody>
      </p:sp>
    </p:spTree>
    <p:extLst>
      <p:ext uri="{BB962C8B-B14F-4D97-AF65-F5344CB8AC3E}">
        <p14:creationId xmlns:p14="http://schemas.microsoft.com/office/powerpoint/2010/main" val="1020857699"/>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Xeon Phi 7120 (8-wide vector)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4664984"/>
              </p:ext>
            </p:extLst>
          </p:nvPr>
        </p:nvGraphicFramePr>
        <p:xfrm>
          <a:off x="1181786" y="1182090"/>
          <a:ext cx="6780427" cy="4994305"/>
        </p:xfrm>
        <a:graphic>
          <a:graphicData uri="http://schemas.openxmlformats.org/drawingml/2006/table">
            <a:tbl>
              <a:tblPr/>
              <a:tblGrid>
                <a:gridCol w="651227"/>
                <a:gridCol w="775727"/>
                <a:gridCol w="1015149"/>
                <a:gridCol w="1312032"/>
                <a:gridCol w="1493992"/>
                <a:gridCol w="1532300"/>
              </a:tblGrid>
              <a:tr h="147484">
                <a:tc>
                  <a:txBody>
                    <a:bodyPr/>
                    <a:lstStyle/>
                    <a:p>
                      <a:pPr algn="ctr" fontAlgn="b"/>
                      <a:r>
                        <a:rPr lang="en-US" sz="1200" b="1" i="0" u="none" strike="noStrike" dirty="0">
                          <a:solidFill>
                            <a:srgbClr val="000000"/>
                          </a:solidFill>
                          <a:effectLst/>
                          <a:latin typeface="Calibri"/>
                        </a:rPr>
                        <a:t>Grid Size</a:t>
                      </a:r>
                    </a:p>
                  </a:txBody>
                  <a:tcPr marL="9577" marR="9577" marT="9577"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FEM Size</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Ensemble Size</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Scalar SpMv GFLOPS</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Ensemble </a:t>
                      </a:r>
                      <a:r>
                        <a:rPr lang="en-US" sz="1200" b="1" i="0" u="none" strike="noStrike" dirty="0" err="1">
                          <a:solidFill>
                            <a:srgbClr val="000000"/>
                          </a:solidFill>
                          <a:effectLst/>
                          <a:latin typeface="Calibri"/>
                        </a:rPr>
                        <a:t>SpMv</a:t>
                      </a:r>
                      <a:r>
                        <a:rPr lang="en-US" sz="1200" b="1" i="0" u="none" strike="noStrike" dirty="0">
                          <a:solidFill>
                            <a:srgbClr val="000000"/>
                          </a:solidFill>
                          <a:effectLst/>
                          <a:latin typeface="Calibri"/>
                        </a:rPr>
                        <a:t> GFLOPS</a:t>
                      </a:r>
                    </a:p>
                  </a:txBody>
                  <a:tcPr marL="9577" marR="9577" marT="9577"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Calibri"/>
                        </a:rPr>
                        <a:t>Ensemble SpMv Speedup</a:t>
                      </a:r>
                    </a:p>
                  </a:txBody>
                  <a:tcPr marL="9577" marR="9577" marT="9577"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484">
                <a:tc>
                  <a:txBody>
                    <a:bodyPr/>
                    <a:lstStyle/>
                    <a:p>
                      <a:pPr algn="ctr" fontAlgn="b"/>
                      <a:r>
                        <a:rPr lang="en-US" sz="1200" b="0" i="0" u="none" strike="noStrike" dirty="0">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6.6</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000000"/>
                          </a:solidFill>
                          <a:effectLst/>
                          <a:latin typeface="Calibri"/>
                        </a:rPr>
                        <a:t>20.2</a:t>
                      </a:r>
                    </a:p>
                  </a:txBody>
                  <a:tcPr marL="9577" marR="9577" marT="9577"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200" b="0" i="0" u="none" strike="noStrike">
                          <a:solidFill>
                            <a:srgbClr val="FF0000"/>
                          </a:solidFill>
                          <a:effectLst/>
                          <a:latin typeface="Calibri"/>
                        </a:rPr>
                        <a:t>3.0</a:t>
                      </a:r>
                    </a:p>
                  </a:txBody>
                  <a:tcPr marL="9577" marR="9577" marT="9577"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3.7</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6.5</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23.7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3.6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3.8</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6.5</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25.6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3.9</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32</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32768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6.5</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27.4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4.2</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10.7</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23.3</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2.2</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16</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27.5</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24</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26.2</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2.4</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32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10.9</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25.5</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2.3</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10.9</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26.7</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48</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110592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10.8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27.4</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2.5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13.2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25.8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12.9</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28.2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2.2</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24.9</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32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25.2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2.0</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40</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26.2</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2.1</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64</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262144</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48</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000000"/>
                          </a:solidFill>
                          <a:effectLst/>
                          <a:latin typeface="Calibri"/>
                        </a:rPr>
                        <a:t>12.7</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dirty="0">
                          <a:solidFill>
                            <a:srgbClr val="000000"/>
                          </a:solidFill>
                          <a:effectLst/>
                          <a:latin typeface="Calibri"/>
                        </a:rPr>
                        <a:t>26.6</a:t>
                      </a:r>
                    </a:p>
                  </a:txBody>
                  <a:tcPr marL="9577" marR="9577" marT="9577" marB="0" anchor="b">
                    <a:lnL>
                      <a:noFill/>
                    </a:lnL>
                    <a:lnR>
                      <a:noFill/>
                    </a:lnR>
                    <a:lnT>
                      <a:noFill/>
                    </a:lnT>
                    <a:lnB>
                      <a:noFill/>
                    </a:lnB>
                    <a:solidFill>
                      <a:srgbClr val="D9D9D9"/>
                    </a:solidFill>
                  </a:tcPr>
                </a:tc>
                <a:tc>
                  <a:txBody>
                    <a:bodyPr/>
                    <a:lstStyle/>
                    <a:p>
                      <a:pPr algn="ctr" fontAlgn="b"/>
                      <a:r>
                        <a:rPr lang="en-US" sz="1200" b="0" i="0" u="none" strike="noStrike">
                          <a:solidFill>
                            <a:srgbClr val="FF0000"/>
                          </a:solidFill>
                          <a:effectLst/>
                          <a:latin typeface="Calibri"/>
                        </a:rPr>
                        <a:t>2.1</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solidFill>
                      <a:srgbClr val="D9D9D9"/>
                    </a:solidFill>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15.6</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23.9</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1.5</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15.3</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24.7</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24</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24.7</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1.6</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15.2</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25.8</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1.7</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40</a:t>
                      </a:r>
                    </a:p>
                  </a:txBody>
                  <a:tcPr marL="9577" marR="9577" marT="9577"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14.6</a:t>
                      </a:r>
                    </a:p>
                  </a:txBody>
                  <a:tcPr marL="9577" marR="9577" marT="9577"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26.6</a:t>
                      </a:r>
                    </a:p>
                  </a:txBody>
                  <a:tcPr marL="9577" marR="9577" marT="9577" marB="0" anchor="b">
                    <a:lnL>
                      <a:noFill/>
                    </a:lnL>
                    <a:lnR>
                      <a:noFill/>
                    </a:lnR>
                    <a:lnT>
                      <a:noFill/>
                    </a:lnT>
                    <a:lnB>
                      <a:noFill/>
                    </a:lnB>
                  </a:tcPr>
                </a:tc>
                <a:tc>
                  <a:txBody>
                    <a:bodyPr/>
                    <a:lstStyle/>
                    <a:p>
                      <a:pPr algn="ctr" fontAlgn="b"/>
                      <a:r>
                        <a:rPr lang="en-US" sz="1200" b="0" i="0" u="none" strike="noStrike">
                          <a:solidFill>
                            <a:srgbClr val="FF0000"/>
                          </a:solidFill>
                          <a:effectLst/>
                          <a:latin typeface="Calibri"/>
                        </a:rPr>
                        <a:t>1.8</a:t>
                      </a:r>
                    </a:p>
                  </a:txBody>
                  <a:tcPr marL="9577" marR="9577" marT="9577" marB="0" anchor="b">
                    <a:lnL>
                      <a:noFill/>
                    </a:lnL>
                    <a:lnR w="12700" cap="flat" cmpd="sng" algn="ctr">
                      <a:solidFill>
                        <a:scrgbClr r="0" g="0" b="0"/>
                      </a:solidFill>
                      <a:prstDash val="solid"/>
                      <a:round/>
                      <a:headEnd type="none" w="med" len="med"/>
                      <a:tailEnd type="none" w="med" len="med"/>
                    </a:lnR>
                    <a:lnT>
                      <a:noFill/>
                    </a:lnT>
                    <a:lnB>
                      <a:noFill/>
                    </a:lnB>
                  </a:tcPr>
                </a:tc>
              </a:tr>
              <a:tr h="147484">
                <a:tc>
                  <a:txBody>
                    <a:bodyPr/>
                    <a:lstStyle/>
                    <a:p>
                      <a:pPr algn="ctr" fontAlgn="b"/>
                      <a:r>
                        <a:rPr lang="en-US" sz="1200" b="0" i="0" u="none" strike="noStrike">
                          <a:solidFill>
                            <a:srgbClr val="000000"/>
                          </a:solidFill>
                          <a:effectLst/>
                          <a:latin typeface="Calibri"/>
                        </a:rPr>
                        <a:t>80</a:t>
                      </a:r>
                    </a:p>
                  </a:txBody>
                  <a:tcPr marL="9577" marR="9577" marT="9577"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512000</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48</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15.1</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27.5</a:t>
                      </a:r>
                    </a:p>
                  </a:txBody>
                  <a:tcPr marL="9577" marR="9577" marT="9577"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alibri"/>
                        </a:rPr>
                        <a:t>1.8</a:t>
                      </a:r>
                    </a:p>
                  </a:txBody>
                  <a:tcPr marL="9577" marR="9577" marT="9577"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1589205" y="6197009"/>
            <a:ext cx="5498220" cy="338554"/>
          </a:xfrm>
          <a:prstGeom prst="rect">
            <a:avLst/>
          </a:prstGeom>
          <a:noFill/>
        </p:spPr>
        <p:txBody>
          <a:bodyPr wrap="none" rtlCol="0">
            <a:spAutoFit/>
          </a:bodyPr>
          <a:lstStyle/>
          <a:p>
            <a:r>
              <a:rPr lang="en-US" dirty="0" smtClean="0">
                <a:latin typeface="+mn-lt"/>
              </a:rPr>
              <a:t>Expected ensemble multiply performance: 44 GFLOPS </a:t>
            </a:r>
            <a:endParaRPr lang="en-US" dirty="0">
              <a:latin typeface="+mn-lt"/>
            </a:endParaRPr>
          </a:p>
        </p:txBody>
      </p:sp>
    </p:spTree>
    <p:extLst>
      <p:ext uri="{BB962C8B-B14F-4D97-AF65-F5344CB8AC3E}">
        <p14:creationId xmlns:p14="http://schemas.microsoft.com/office/powerpoint/2010/main" val="188912334"/>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 Linear Systems</a:t>
            </a:r>
            <a:endParaRPr lang="en-US" dirty="0"/>
          </a:p>
        </p:txBody>
      </p:sp>
      <p:sp>
        <p:nvSpPr>
          <p:cNvPr id="3" name="Content Placeholder 2"/>
          <p:cNvSpPr>
            <a:spLocks noGrp="1"/>
          </p:cNvSpPr>
          <p:nvPr>
            <p:ph idx="1"/>
          </p:nvPr>
        </p:nvSpPr>
        <p:spPr>
          <a:xfrm>
            <a:off x="0" y="1208015"/>
            <a:ext cx="9060750" cy="5472453"/>
          </a:xfrm>
        </p:spPr>
        <p:txBody>
          <a:bodyPr>
            <a:normAutofit fontScale="70000" lnSpcReduction="20000"/>
          </a:bodyPr>
          <a:lstStyle/>
          <a:p>
            <a:r>
              <a:rPr lang="en-US" dirty="0" smtClean="0"/>
              <a:t>Stochastic </a:t>
            </a:r>
            <a:r>
              <a:rPr lang="en-US" dirty="0" err="1" smtClean="0"/>
              <a:t>Galerkin</a:t>
            </a:r>
            <a:r>
              <a:rPr lang="en-US" dirty="0" smtClean="0"/>
              <a:t> </a:t>
            </a:r>
            <a:r>
              <a:rPr lang="en-US" dirty="0" err="1" smtClean="0"/>
              <a:t>Jacobian</a:t>
            </a:r>
            <a:r>
              <a:rPr lang="en-US" dirty="0" smtClean="0"/>
              <a:t>:</a:t>
            </a:r>
          </a:p>
          <a:p>
            <a:endParaRPr lang="en-US" dirty="0" smtClean="0"/>
          </a:p>
          <a:p>
            <a:endParaRPr lang="en-US" dirty="0"/>
          </a:p>
          <a:p>
            <a:endParaRPr lang="en-US" dirty="0" smtClean="0"/>
          </a:p>
          <a:p>
            <a:r>
              <a:rPr lang="en-US" dirty="0" smtClean="0"/>
              <a:t>Stochastic </a:t>
            </a:r>
            <a:r>
              <a:rPr lang="en-US" dirty="0" err="1" smtClean="0"/>
              <a:t>Galerkin</a:t>
            </a:r>
            <a:r>
              <a:rPr lang="en-US" dirty="0" smtClean="0"/>
              <a:t> Newton linear systems:</a:t>
            </a:r>
          </a:p>
          <a:p>
            <a:endParaRPr lang="en-US" dirty="0"/>
          </a:p>
          <a:p>
            <a:endParaRPr lang="en-US" dirty="0" smtClean="0"/>
          </a:p>
          <a:p>
            <a:pPr marL="171450" indent="0">
              <a:buNone/>
            </a:pPr>
            <a:endParaRPr lang="en-US" dirty="0" smtClean="0"/>
          </a:p>
          <a:p>
            <a:r>
              <a:rPr lang="en-US" dirty="0" smtClean="0"/>
              <a:t>Solution methods:</a:t>
            </a:r>
          </a:p>
          <a:p>
            <a:pPr lvl="1"/>
            <a:r>
              <a:rPr lang="en-US" dirty="0" smtClean="0"/>
              <a:t>Form SG matrix directly (expensive)</a:t>
            </a:r>
            <a:endParaRPr lang="en-US" dirty="0"/>
          </a:p>
          <a:p>
            <a:pPr lvl="1"/>
            <a:r>
              <a:rPr lang="en-US" dirty="0" smtClean="0"/>
              <a:t>“Matrix-free” approach for iterative linear solvers:</a:t>
            </a:r>
          </a:p>
          <a:p>
            <a:pPr lvl="1"/>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pPr lvl="2"/>
            <a:r>
              <a:rPr lang="en-US" dirty="0" smtClean="0"/>
              <a:t>Sparsity determined by triple product tensor </a:t>
            </a:r>
          </a:p>
          <a:p>
            <a:pPr lvl="2"/>
            <a:r>
              <a:rPr lang="en-US" dirty="0" smtClean="0"/>
              <a:t>Only requires operator-apply for each operator PCE coefficient</a:t>
            </a:r>
          </a:p>
          <a:p>
            <a:pPr lvl="2"/>
            <a:r>
              <a:rPr lang="en-US" dirty="0" smtClean="0"/>
              <a:t>Organize algorithm to minimize operator-vector applies</a:t>
            </a:r>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56056"/>
            <a:ext cx="8597900" cy="609600"/>
          </a:xfrm>
          <a:prstGeom prst="rect">
            <a:avLst/>
          </a:prstGeom>
        </p:spPr>
      </p:pic>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626090"/>
            <a:ext cx="8750300" cy="622300"/>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732" y="4136766"/>
            <a:ext cx="6667500" cy="1460500"/>
          </a:xfrm>
          <a:prstGeom prst="rect">
            <a:avLst/>
          </a:prstGeom>
        </p:spPr>
      </p:pic>
    </p:spTree>
    <p:extLst>
      <p:ext uri="{BB962C8B-B14F-4D97-AF65-F5344CB8AC3E}">
        <p14:creationId xmlns:p14="http://schemas.microsoft.com/office/powerpoint/2010/main" val="3028121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4160433"/>
            <a:ext cx="7772400" cy="1791484"/>
          </a:xfrm>
        </p:spPr>
        <p:txBody>
          <a:bodyPr>
            <a:normAutofit fontScale="85000" lnSpcReduction="20000"/>
          </a:bodyPr>
          <a:lstStyle/>
          <a:p>
            <a:r>
              <a:rPr lang="en-US" dirty="0" smtClean="0"/>
              <a:t>Each FEM </a:t>
            </a:r>
            <a:r>
              <a:rPr lang="en-US" dirty="0"/>
              <a:t>row “owned” by a CPU </a:t>
            </a:r>
            <a:r>
              <a:rPr lang="en-US" dirty="0" smtClean="0"/>
              <a:t>thread</a:t>
            </a:r>
          </a:p>
          <a:p>
            <a:pPr lvl="1"/>
            <a:r>
              <a:rPr lang="en-US" dirty="0" smtClean="0"/>
              <a:t>2 rows per core on Sandy Bridge</a:t>
            </a:r>
          </a:p>
          <a:p>
            <a:r>
              <a:rPr lang="en-US" dirty="0"/>
              <a:t>Owning CPU thread </a:t>
            </a:r>
            <a:r>
              <a:rPr lang="en-US" dirty="0" smtClean="0"/>
              <a:t>computes </a:t>
            </a:r>
          </a:p>
          <a:p>
            <a:pPr lvl="1"/>
            <a:r>
              <a:rPr lang="en-US" dirty="0" smtClean="0"/>
              <a:t>(</a:t>
            </a:r>
            <a:r>
              <a:rPr lang="en-US" dirty="0" err="1" smtClean="0"/>
              <a:t>j,k</a:t>
            </a:r>
            <a:r>
              <a:rPr lang="en-US" dirty="0" smtClean="0"/>
              <a:t>) loop </a:t>
            </a:r>
            <a:r>
              <a:rPr lang="en-US" dirty="0" err="1" smtClean="0"/>
              <a:t>vectorized</a:t>
            </a:r>
            <a:r>
              <a:rPr lang="en-US" dirty="0" smtClean="0"/>
              <a:t> (auto</a:t>
            </a:r>
            <a:r>
              <a:rPr lang="en-US" dirty="0"/>
              <a:t>-</a:t>
            </a:r>
            <a:r>
              <a:rPr lang="en-US" dirty="0" err="1"/>
              <a:t>vectorization</a:t>
            </a:r>
            <a:r>
              <a:rPr lang="en-US" dirty="0"/>
              <a:t> or </a:t>
            </a:r>
            <a:r>
              <a:rPr lang="en-US" dirty="0" err="1" smtClean="0"/>
              <a:t>intrinsics</a:t>
            </a:r>
            <a:r>
              <a:rPr lang="en-US" dirty="0" smtClean="0"/>
              <a:t>) for SIMD parallelism</a:t>
            </a:r>
          </a:p>
          <a:p>
            <a:pPr lvl="1"/>
            <a:r>
              <a:rPr lang="en-US" dirty="0" smtClean="0"/>
              <a:t>Vector width = 4 (AVX) on Sandy Bridge</a:t>
            </a:r>
          </a:p>
          <a:p>
            <a:pPr lvl="2"/>
            <a:endParaRPr lang="en-US" dirty="0" smtClean="0"/>
          </a:p>
        </p:txBody>
      </p:sp>
      <p:sp>
        <p:nvSpPr>
          <p:cNvPr id="2" name="Title 1"/>
          <p:cNvSpPr>
            <a:spLocks noGrp="1"/>
          </p:cNvSpPr>
          <p:nvPr>
            <p:ph type="title"/>
          </p:nvPr>
        </p:nvSpPr>
        <p:spPr>
          <a:xfrm>
            <a:off x="457200" y="0"/>
            <a:ext cx="8229600" cy="1196411"/>
          </a:xfrm>
        </p:spPr>
        <p:txBody>
          <a:bodyPr/>
          <a:lstStyle/>
          <a:p>
            <a:r>
              <a:rPr lang="en-US" sz="3200" dirty="0"/>
              <a:t>Multicore-CPU: </a:t>
            </a:r>
            <a:r>
              <a:rPr lang="en-US" sz="3200" dirty="0" smtClean="0"/>
              <a:t> One</a:t>
            </a:r>
            <a:r>
              <a:rPr lang="en-US" sz="3200" dirty="0"/>
              <a:t>-level </a:t>
            </a:r>
            <a:r>
              <a:rPr lang="en-US" sz="3200" dirty="0" smtClean="0"/>
              <a:t>Concurrency</a:t>
            </a:r>
            <a:endParaRPr lang="en-US" sz="3200" dirty="0"/>
          </a:p>
        </p:txBody>
      </p:sp>
      <p:sp>
        <p:nvSpPr>
          <p:cNvPr id="13" name="Rectangle 12"/>
          <p:cNvSpPr/>
          <p:nvPr/>
        </p:nvSpPr>
        <p:spPr>
          <a:xfrm>
            <a:off x="1915717" y="1805404"/>
            <a:ext cx="5534293" cy="1501425"/>
          </a:xfrm>
          <a:prstGeom prst="rect">
            <a:avLst/>
          </a:prstGeom>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en-US" sz="1600" dirty="0" smtClean="0">
                <a:solidFill>
                  <a:schemeClr val="tx1"/>
                </a:solidFill>
              </a:rPr>
              <a:t>SIMD within a multicore-CPU thread</a:t>
            </a:r>
            <a:endParaRPr lang="en-US" sz="1600" dirty="0">
              <a:solidFill>
                <a:schemeClr val="tx1"/>
              </a:solidFill>
            </a:endParaRPr>
          </a:p>
        </p:txBody>
      </p:sp>
      <p:sp>
        <p:nvSpPr>
          <p:cNvPr id="11" name="Rounded Rectangular Callout 10"/>
          <p:cNvSpPr/>
          <p:nvPr/>
        </p:nvSpPr>
        <p:spPr>
          <a:xfrm>
            <a:off x="85143" y="2749669"/>
            <a:ext cx="1779977" cy="427289"/>
          </a:xfrm>
          <a:prstGeom prst="wedgeRoundRectCallout">
            <a:avLst>
              <a:gd name="adj1" fmla="val 24084"/>
              <a:gd name="adj2" fmla="val -124571"/>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thread parallel</a:t>
            </a:r>
            <a:endParaRPr lang="en-US" sz="1600" dirty="0">
              <a:solidFill>
                <a:schemeClr val="tx1"/>
              </a:solidFill>
            </a:endParaRP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133" y="4796038"/>
            <a:ext cx="596900" cy="2413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2" y="2139716"/>
            <a:ext cx="5816600" cy="546100"/>
          </a:xfrm>
          <a:prstGeom prst="rect">
            <a:avLst/>
          </a:prstGeom>
        </p:spPr>
      </p:pic>
    </p:spTree>
    <p:extLst>
      <p:ext uri="{BB962C8B-B14F-4D97-AF65-F5344CB8AC3E}">
        <p14:creationId xmlns:p14="http://schemas.microsoft.com/office/powerpoint/2010/main" val="2010946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a:t>Sandy Bridge CPU</a:t>
            </a:r>
          </a:p>
        </p:txBody>
      </p:sp>
      <p:sp>
        <p:nvSpPr>
          <p:cNvPr id="9" name="Content Placeholder 4"/>
          <p:cNvSpPr>
            <a:spLocks noGrp="1"/>
          </p:cNvSpPr>
          <p:nvPr>
            <p:ph idx="1"/>
          </p:nvPr>
        </p:nvSpPr>
        <p:spPr>
          <a:xfrm>
            <a:off x="685800" y="5237039"/>
            <a:ext cx="7772400" cy="1120301"/>
          </a:xfrm>
        </p:spPr>
        <p:txBody>
          <a:bodyPr>
            <a:normAutofit fontScale="70000" lnSpcReduction="20000"/>
          </a:bodyPr>
          <a:lstStyle/>
          <a:p>
            <a:r>
              <a:rPr lang="en-US" dirty="0" smtClean="0"/>
              <a:t>Simple 3D linear FEM matrix (size n = 32x32x32)</a:t>
            </a:r>
          </a:p>
          <a:p>
            <a:r>
              <a:rPr lang="en-US" dirty="0"/>
              <a:t>N = polynomial order (larger N, denser blocks</a:t>
            </a:r>
            <a:r>
              <a:rPr lang="en-US" dirty="0" smtClean="0"/>
              <a:t>)</a:t>
            </a:r>
          </a:p>
          <a:p>
            <a:r>
              <a:rPr lang="en-US" dirty="0" smtClean="0"/>
              <a:t>Significant speedup of polynomial approach over original algorithm</a:t>
            </a:r>
            <a:endParaRPr lang="en-US" dirty="0"/>
          </a:p>
        </p:txBody>
      </p:sp>
      <p:pic>
        <p:nvPicPr>
          <p:cNvPr id="3" name="Picture 2" descr="sandy_speed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65" y="1721555"/>
            <a:ext cx="4051301" cy="3412781"/>
          </a:xfrm>
          <a:prstGeom prst="rect">
            <a:avLst/>
          </a:prstGeom>
          <a:ln>
            <a:solidFill>
              <a:schemeClr val="tx2"/>
            </a:solidFill>
          </a:ln>
          <a:effectLst>
            <a:outerShdw blurRad="50800" dist="38100" dir="2700000" algn="tl" rotWithShape="0">
              <a:prstClr val="black">
                <a:alpha val="40000"/>
              </a:prstClr>
            </a:outerShdw>
          </a:effectLst>
        </p:spPr>
      </p:pic>
      <p:pic>
        <p:nvPicPr>
          <p:cNvPr id="4" name="Picture 3" descr="sandy_flo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81" y="1719447"/>
            <a:ext cx="4064819" cy="3414889"/>
          </a:xfrm>
          <a:prstGeom prst="rect">
            <a:avLst/>
          </a:prstGeom>
          <a:ln>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4555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4184997"/>
            <a:ext cx="7772400" cy="2333498"/>
          </a:xfrm>
        </p:spPr>
        <p:txBody>
          <a:bodyPr>
            <a:normAutofit fontScale="70000" lnSpcReduction="20000"/>
          </a:bodyPr>
          <a:lstStyle/>
          <a:p>
            <a:r>
              <a:rPr lang="en-US" dirty="0" smtClean="0"/>
              <a:t>Multiple levels of concurrency:</a:t>
            </a:r>
          </a:p>
          <a:p>
            <a:pPr lvl="1"/>
            <a:r>
              <a:rPr lang="en-US" dirty="0" smtClean="0"/>
              <a:t>Each FEM row owned by a thread-block</a:t>
            </a:r>
          </a:p>
          <a:p>
            <a:pPr lvl="1"/>
            <a:r>
              <a:rPr lang="en-US" dirty="0" smtClean="0"/>
              <a:t>Each warp within a thread-block owns an “</a:t>
            </a:r>
            <a:r>
              <a:rPr lang="en-US" dirty="0" err="1" smtClean="0"/>
              <a:t>i</a:t>
            </a:r>
            <a:r>
              <a:rPr lang="en-US" dirty="0" smtClean="0"/>
              <a:t>”</a:t>
            </a:r>
          </a:p>
          <a:p>
            <a:pPr lvl="1"/>
            <a:r>
              <a:rPr lang="en-US" dirty="0" smtClean="0"/>
              <a:t>Warps within a thread perform SG multiply in parallel, executing FEM multiply loop serially</a:t>
            </a:r>
          </a:p>
          <a:p>
            <a:r>
              <a:rPr lang="en-US" dirty="0"/>
              <a:t>S</a:t>
            </a:r>
            <a:r>
              <a:rPr lang="en-US" dirty="0" smtClean="0"/>
              <a:t>parse tensor stored in GPU global memory</a:t>
            </a:r>
          </a:p>
          <a:p>
            <a:pPr lvl="1"/>
            <a:r>
              <a:rPr lang="en-US" dirty="0" smtClean="0"/>
              <a:t>Reduce sparse tensor reads by blocking FEM column loop (“m” loop)</a:t>
            </a:r>
          </a:p>
          <a:p>
            <a:pPr lvl="1"/>
            <a:r>
              <a:rPr lang="en-US" dirty="0" smtClean="0"/>
              <a:t>Heuristic to choose block size based on stochastic discretization size to balance shared memory usage (reduces occupancy) and tensor reads</a:t>
            </a:r>
          </a:p>
          <a:p>
            <a:pPr lvl="1"/>
            <a:r>
              <a:rPr lang="en-US" dirty="0" smtClean="0"/>
              <a:t>Pack (</a:t>
            </a:r>
            <a:r>
              <a:rPr lang="en-US" dirty="0" err="1"/>
              <a:t>i</a:t>
            </a:r>
            <a:r>
              <a:rPr lang="en-US" dirty="0" err="1" smtClean="0"/>
              <a:t>,j</a:t>
            </a:r>
            <a:r>
              <a:rPr lang="en-US" dirty="0" smtClean="0"/>
              <a:t>) indices into single 32-bit integer</a:t>
            </a:r>
            <a:endParaRPr lang="en-US" dirty="0"/>
          </a:p>
        </p:txBody>
      </p:sp>
      <p:sp>
        <p:nvSpPr>
          <p:cNvPr id="2" name="Title 1"/>
          <p:cNvSpPr>
            <a:spLocks noGrp="1"/>
          </p:cNvSpPr>
          <p:nvPr>
            <p:ph type="title"/>
          </p:nvPr>
        </p:nvSpPr>
        <p:spPr>
          <a:xfrm>
            <a:off x="457200" y="0"/>
            <a:ext cx="8229600" cy="1196411"/>
          </a:xfrm>
        </p:spPr>
        <p:txBody>
          <a:bodyPr/>
          <a:lstStyle/>
          <a:p>
            <a:r>
              <a:rPr lang="en-US" sz="3200" dirty="0"/>
              <a:t>Manycore-</a:t>
            </a:r>
            <a:r>
              <a:rPr lang="en-US" sz="3200" dirty="0" smtClean="0"/>
              <a:t>GPU:  Two</a:t>
            </a:r>
            <a:r>
              <a:rPr lang="en-US" sz="3200" dirty="0"/>
              <a:t>-level </a:t>
            </a:r>
            <a:r>
              <a:rPr lang="en-US" sz="3200" dirty="0" smtClean="0"/>
              <a:t>Concurrency</a:t>
            </a:r>
            <a:endParaRPr lang="en-US" sz="3200" dirty="0"/>
          </a:p>
        </p:txBody>
      </p:sp>
      <p:sp>
        <p:nvSpPr>
          <p:cNvPr id="9" name="Rounded Rectangular Callout 8"/>
          <p:cNvSpPr/>
          <p:nvPr/>
        </p:nvSpPr>
        <p:spPr>
          <a:xfrm>
            <a:off x="342109" y="1568784"/>
            <a:ext cx="1645064" cy="569609"/>
          </a:xfrm>
          <a:prstGeom prst="wedgeRoundRectCallout">
            <a:avLst>
              <a:gd name="adj1" fmla="val 25405"/>
              <a:gd name="adj2" fmla="val 97792"/>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thread-block parallel</a:t>
            </a:r>
            <a:endParaRPr lang="en-US" sz="1600" b="0" dirty="0">
              <a:solidFill>
                <a:schemeClr val="tx1"/>
              </a:solidFill>
            </a:endParaRPr>
          </a:p>
        </p:txBody>
      </p:sp>
      <p:sp>
        <p:nvSpPr>
          <p:cNvPr id="10" name="Rounded Rectangular Callout 9"/>
          <p:cNvSpPr/>
          <p:nvPr/>
        </p:nvSpPr>
        <p:spPr>
          <a:xfrm>
            <a:off x="119607" y="3157238"/>
            <a:ext cx="1803161" cy="638035"/>
          </a:xfrm>
          <a:prstGeom prst="wedgeRoundRectCallout">
            <a:avLst>
              <a:gd name="adj1" fmla="val 18461"/>
              <a:gd name="adj2" fmla="val -123285"/>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a:solidFill>
                  <a:schemeClr val="tx1"/>
                </a:solidFill>
              </a:rPr>
              <a:t>t</a:t>
            </a:r>
            <a:r>
              <a:rPr lang="en-US" sz="1600" b="0" dirty="0" smtClean="0">
                <a:solidFill>
                  <a:schemeClr val="tx1"/>
                </a:solidFill>
              </a:rPr>
              <a:t>hread-warp parallel</a:t>
            </a:r>
            <a:endParaRPr lang="en-US" sz="1600" b="0" dirty="0">
              <a:solidFill>
                <a:schemeClr val="tx1"/>
              </a:solidFill>
            </a:endParaRPr>
          </a:p>
        </p:txBody>
      </p:sp>
      <p:sp>
        <p:nvSpPr>
          <p:cNvPr id="11" name="Rounded Rectangular Callout 10"/>
          <p:cNvSpPr/>
          <p:nvPr/>
        </p:nvSpPr>
        <p:spPr>
          <a:xfrm>
            <a:off x="2980473" y="3157238"/>
            <a:ext cx="988787" cy="638035"/>
          </a:xfrm>
          <a:prstGeom prst="wedgeRoundRectCallout">
            <a:avLst>
              <a:gd name="adj1" fmla="val 7716"/>
              <a:gd name="adj2" fmla="val -79588"/>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thread parallel</a:t>
            </a:r>
            <a:endParaRPr lang="en-US" sz="1600" b="0" dirty="0">
              <a:solidFill>
                <a:schemeClr val="tx1"/>
              </a:solidFill>
            </a:endParaRPr>
          </a:p>
        </p:txBody>
      </p:sp>
      <p:sp>
        <p:nvSpPr>
          <p:cNvPr id="12" name="Rectangle 11"/>
          <p:cNvSpPr/>
          <p:nvPr/>
        </p:nvSpPr>
        <p:spPr>
          <a:xfrm>
            <a:off x="2003835" y="2019896"/>
            <a:ext cx="883969" cy="1775377"/>
          </a:xfrm>
          <a:prstGeom prst="rect">
            <a:avLst/>
          </a:prstGeom>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en-US" sz="1600" b="0" dirty="0" smtClean="0">
                <a:solidFill>
                  <a:schemeClr val="tx1"/>
                </a:solidFill>
              </a:rPr>
              <a:t>serial within a thread</a:t>
            </a:r>
            <a:endParaRPr lang="en-US" sz="1600" b="0" dirty="0">
              <a:solidFill>
                <a:schemeClr val="tx1"/>
              </a:solidFill>
            </a:endParaRPr>
          </a:p>
        </p:txBody>
      </p:sp>
      <p:sp>
        <p:nvSpPr>
          <p:cNvPr id="18" name="Rounded Rectangular Callout 17"/>
          <p:cNvSpPr/>
          <p:nvPr/>
        </p:nvSpPr>
        <p:spPr>
          <a:xfrm>
            <a:off x="4244649" y="1563536"/>
            <a:ext cx="1803161" cy="638035"/>
          </a:xfrm>
          <a:prstGeom prst="wedgeRoundRectCallout">
            <a:avLst>
              <a:gd name="adj1" fmla="val -50398"/>
              <a:gd name="adj2" fmla="val 78952"/>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thread-block shared memory</a:t>
            </a:r>
            <a:endParaRPr lang="en-US" sz="1600" b="0" dirty="0">
              <a:solidFill>
                <a:schemeClr val="tx1"/>
              </a:solidFill>
            </a:endParaRPr>
          </a:p>
        </p:txBody>
      </p:sp>
      <p:sp>
        <p:nvSpPr>
          <p:cNvPr id="19" name="Rounded Rectangular Callout 18"/>
          <p:cNvSpPr/>
          <p:nvPr/>
        </p:nvSpPr>
        <p:spPr>
          <a:xfrm>
            <a:off x="4244649" y="3157238"/>
            <a:ext cx="1803161" cy="638035"/>
          </a:xfrm>
          <a:prstGeom prst="wedgeRoundRectCallout">
            <a:avLst>
              <a:gd name="adj1" fmla="val 3723"/>
              <a:gd name="adj2" fmla="val -125293"/>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thread-block shared memory</a:t>
            </a:r>
            <a:endParaRPr lang="en-US" sz="1600" b="0" dirty="0">
              <a:solidFill>
                <a:schemeClr val="tx1"/>
              </a:solidFill>
            </a:endParaRPr>
          </a:p>
        </p:txBody>
      </p:sp>
      <p:sp>
        <p:nvSpPr>
          <p:cNvPr id="20" name="Rounded Rectangular Callout 19"/>
          <p:cNvSpPr/>
          <p:nvPr/>
        </p:nvSpPr>
        <p:spPr>
          <a:xfrm>
            <a:off x="6655039" y="3157238"/>
            <a:ext cx="1803161" cy="638035"/>
          </a:xfrm>
          <a:prstGeom prst="wedgeRoundRectCallout">
            <a:avLst>
              <a:gd name="adj1" fmla="val -58364"/>
              <a:gd name="adj2" fmla="val -112973"/>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GPU </a:t>
            </a:r>
            <a:r>
              <a:rPr lang="en-US" b="0" dirty="0" smtClean="0">
                <a:solidFill>
                  <a:schemeClr val="tx1"/>
                </a:solidFill>
              </a:rPr>
              <a:t>global </a:t>
            </a:r>
            <a:r>
              <a:rPr lang="en-US" sz="1600" b="0" dirty="0" smtClean="0">
                <a:solidFill>
                  <a:schemeClr val="tx1"/>
                </a:solidFill>
              </a:rPr>
              <a:t>memory</a:t>
            </a:r>
            <a:endParaRPr lang="en-US" sz="1600" b="0" dirty="0">
              <a:solidFill>
                <a:schemeClr val="tx1"/>
              </a:solidFill>
            </a:endParaRPr>
          </a:p>
        </p:txBody>
      </p:sp>
      <p:pic>
        <p:nvPicPr>
          <p:cNvPr id="13" name="Picture 1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7" y="2380421"/>
            <a:ext cx="5816600" cy="546100"/>
          </a:xfrm>
          <a:prstGeom prst="rect">
            <a:avLst/>
          </a:prstGeom>
        </p:spPr>
      </p:pic>
    </p:spTree>
    <p:extLst>
      <p:ext uri="{BB962C8B-B14F-4D97-AF65-F5344CB8AC3E}">
        <p14:creationId xmlns:p14="http://schemas.microsoft.com/office/powerpoint/2010/main" val="1839420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NVIDIA K40 GPU</a:t>
            </a:r>
            <a:endParaRPr lang="en-US" dirty="0"/>
          </a:p>
        </p:txBody>
      </p:sp>
      <p:sp>
        <p:nvSpPr>
          <p:cNvPr id="9" name="Content Placeholder 4"/>
          <p:cNvSpPr>
            <a:spLocks noGrp="1"/>
          </p:cNvSpPr>
          <p:nvPr>
            <p:ph idx="1"/>
          </p:nvPr>
        </p:nvSpPr>
        <p:spPr>
          <a:xfrm>
            <a:off x="685800" y="5066759"/>
            <a:ext cx="7772400" cy="1318546"/>
          </a:xfrm>
        </p:spPr>
        <p:txBody>
          <a:bodyPr>
            <a:normAutofit fontScale="70000" lnSpcReduction="20000"/>
          </a:bodyPr>
          <a:lstStyle/>
          <a:p>
            <a:r>
              <a:rPr lang="en-US" dirty="0" smtClean="0"/>
              <a:t>Simple 3D linear FEM matrix (size </a:t>
            </a:r>
            <a:r>
              <a:rPr lang="en-US" dirty="0"/>
              <a:t>n = </a:t>
            </a:r>
            <a:r>
              <a:rPr lang="en-US" dirty="0" smtClean="0"/>
              <a:t>32x32x32)</a:t>
            </a:r>
            <a:endParaRPr lang="en-US" dirty="0"/>
          </a:p>
          <a:p>
            <a:r>
              <a:rPr lang="en-US" dirty="0"/>
              <a:t>N = polynomial order (larger N, denser blocks)</a:t>
            </a:r>
          </a:p>
          <a:p>
            <a:r>
              <a:rPr lang="en-US" dirty="0" smtClean="0"/>
              <a:t>Significant speedup of polynomial approach except for larger stochastic </a:t>
            </a:r>
            <a:r>
              <a:rPr lang="en-US" dirty="0" err="1" smtClean="0"/>
              <a:t>discretizations</a:t>
            </a:r>
            <a:endParaRPr lang="en-US" dirty="0" smtClean="0"/>
          </a:p>
          <a:p>
            <a:pPr lvl="1"/>
            <a:r>
              <a:rPr lang="en-US" dirty="0" smtClean="0"/>
              <a:t>Too much shared memory usage per CUDA block reduces occupancy</a:t>
            </a:r>
          </a:p>
          <a:p>
            <a:pPr lvl="1"/>
            <a:endParaRPr lang="en-US" dirty="0"/>
          </a:p>
        </p:txBody>
      </p:sp>
      <p:pic>
        <p:nvPicPr>
          <p:cNvPr id="3" name="Picture 2" descr="gpu_flop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84" y="1509889"/>
            <a:ext cx="3944001" cy="3342192"/>
          </a:xfrm>
          <a:prstGeom prst="rect">
            <a:avLst/>
          </a:prstGeom>
          <a:ln>
            <a:solidFill>
              <a:srgbClr val="0000FF"/>
            </a:solidFill>
          </a:ln>
          <a:effectLst>
            <a:outerShdw blurRad="50800" dist="38100" dir="2700000" algn="tl" rotWithShape="0">
              <a:prstClr val="black">
                <a:alpha val="40000"/>
              </a:prstClr>
            </a:outerShdw>
          </a:effectLst>
        </p:spPr>
      </p:pic>
      <p:pic>
        <p:nvPicPr>
          <p:cNvPr id="4" name="Picture 3" descr="gpu_speed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621" y="1509889"/>
            <a:ext cx="3627261" cy="3342192"/>
          </a:xfrm>
          <a:prstGeom prst="rect">
            <a:avLst/>
          </a:prstGeom>
          <a:ln>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5685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4184997"/>
            <a:ext cx="7772400" cy="2333498"/>
          </a:xfrm>
        </p:spPr>
        <p:txBody>
          <a:bodyPr>
            <a:normAutofit fontScale="77500" lnSpcReduction="20000"/>
          </a:bodyPr>
          <a:lstStyle/>
          <a:p>
            <a:r>
              <a:rPr lang="en-US" dirty="0" smtClean="0"/>
              <a:t>Map GPU to accelerator architecture:</a:t>
            </a:r>
          </a:p>
          <a:p>
            <a:pPr lvl="1"/>
            <a:r>
              <a:rPr lang="en-US" dirty="0" smtClean="0"/>
              <a:t>GPU thread -&gt; vector lane</a:t>
            </a:r>
          </a:p>
          <a:p>
            <a:pPr lvl="1"/>
            <a:r>
              <a:rPr lang="en-US" dirty="0" smtClean="0"/>
              <a:t>Thread warp -&gt; </a:t>
            </a:r>
            <a:r>
              <a:rPr lang="en-US" dirty="0" err="1" smtClean="0"/>
              <a:t>hyperthread</a:t>
            </a:r>
            <a:endParaRPr lang="en-US" dirty="0" smtClean="0"/>
          </a:p>
          <a:p>
            <a:pPr lvl="1"/>
            <a:r>
              <a:rPr lang="en-US" dirty="0" smtClean="0"/>
              <a:t>Thread block -&gt; core</a:t>
            </a:r>
          </a:p>
          <a:p>
            <a:r>
              <a:rPr lang="en-US" dirty="0" smtClean="0"/>
              <a:t>Use essentially same algorithm as for GPU, except</a:t>
            </a:r>
          </a:p>
          <a:p>
            <a:pPr lvl="1"/>
            <a:r>
              <a:rPr lang="en-US" dirty="0"/>
              <a:t>A</a:t>
            </a:r>
            <a:r>
              <a:rPr lang="en-US" dirty="0" smtClean="0"/>
              <a:t>utomatic caching of A, x entries instead of shared-memory loads</a:t>
            </a:r>
          </a:p>
          <a:p>
            <a:pPr lvl="1"/>
            <a:r>
              <a:rPr lang="en-US" dirty="0" smtClean="0"/>
              <a:t>Fixed block size for blocking of FEM column loop (“m” loop)</a:t>
            </a:r>
          </a:p>
          <a:p>
            <a:pPr lvl="1"/>
            <a:r>
              <a:rPr lang="en-US" dirty="0" smtClean="0"/>
              <a:t>No packing of (</a:t>
            </a:r>
            <a:r>
              <a:rPr lang="en-US" dirty="0" err="1"/>
              <a:t>i</a:t>
            </a:r>
            <a:r>
              <a:rPr lang="en-US" dirty="0" err="1" smtClean="0"/>
              <a:t>,j</a:t>
            </a:r>
            <a:r>
              <a:rPr lang="en-US" dirty="0" smtClean="0"/>
              <a:t>) indices</a:t>
            </a:r>
            <a:endParaRPr lang="en-US" dirty="0"/>
          </a:p>
        </p:txBody>
      </p:sp>
      <p:sp>
        <p:nvSpPr>
          <p:cNvPr id="2" name="Title 1"/>
          <p:cNvSpPr>
            <a:spLocks noGrp="1"/>
          </p:cNvSpPr>
          <p:nvPr>
            <p:ph type="title"/>
          </p:nvPr>
        </p:nvSpPr>
        <p:spPr>
          <a:xfrm>
            <a:off x="457200" y="0"/>
            <a:ext cx="8229600" cy="1196411"/>
          </a:xfrm>
        </p:spPr>
        <p:txBody>
          <a:bodyPr/>
          <a:lstStyle/>
          <a:p>
            <a:r>
              <a:rPr lang="en-US" sz="3200" dirty="0" err="1" smtClean="0"/>
              <a:t>Manycore</a:t>
            </a:r>
            <a:r>
              <a:rPr lang="en-US" sz="3200" dirty="0" smtClean="0"/>
              <a:t>-Accelerator:  Two</a:t>
            </a:r>
            <a:r>
              <a:rPr lang="en-US" sz="3200" dirty="0"/>
              <a:t>-level </a:t>
            </a:r>
            <a:r>
              <a:rPr lang="en-US" sz="3200" dirty="0" smtClean="0"/>
              <a:t>Concurrency</a:t>
            </a:r>
            <a:endParaRPr lang="en-US" sz="3200" dirty="0"/>
          </a:p>
        </p:txBody>
      </p:sp>
      <p:sp>
        <p:nvSpPr>
          <p:cNvPr id="9" name="Rounded Rectangular Callout 8"/>
          <p:cNvSpPr/>
          <p:nvPr/>
        </p:nvSpPr>
        <p:spPr>
          <a:xfrm>
            <a:off x="342109" y="1568784"/>
            <a:ext cx="1645064" cy="569609"/>
          </a:xfrm>
          <a:prstGeom prst="wedgeRoundRectCallout">
            <a:avLst>
              <a:gd name="adj1" fmla="val 25405"/>
              <a:gd name="adj2" fmla="val 97792"/>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core parallel</a:t>
            </a:r>
            <a:endParaRPr lang="en-US" sz="1600" b="0" dirty="0">
              <a:solidFill>
                <a:schemeClr val="tx1"/>
              </a:solidFill>
            </a:endParaRPr>
          </a:p>
        </p:txBody>
      </p:sp>
      <p:sp>
        <p:nvSpPr>
          <p:cNvPr id="10" name="Rounded Rectangular Callout 9"/>
          <p:cNvSpPr/>
          <p:nvPr/>
        </p:nvSpPr>
        <p:spPr>
          <a:xfrm>
            <a:off x="119607" y="3157238"/>
            <a:ext cx="1803161" cy="638035"/>
          </a:xfrm>
          <a:prstGeom prst="wedgeRoundRectCallout">
            <a:avLst>
              <a:gd name="adj1" fmla="val 18461"/>
              <a:gd name="adj2" fmla="val -123285"/>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rPr>
              <a:t>hyperthread</a:t>
            </a:r>
            <a:r>
              <a:rPr lang="en-US" b="0" dirty="0" smtClean="0">
                <a:solidFill>
                  <a:schemeClr val="tx1"/>
                </a:solidFill>
              </a:rPr>
              <a:t> </a:t>
            </a:r>
            <a:r>
              <a:rPr lang="en-US" sz="1600" b="0" dirty="0" smtClean="0">
                <a:solidFill>
                  <a:schemeClr val="tx1"/>
                </a:solidFill>
              </a:rPr>
              <a:t>parallel</a:t>
            </a:r>
            <a:endParaRPr lang="en-US" sz="1600" b="0" dirty="0">
              <a:solidFill>
                <a:schemeClr val="tx1"/>
              </a:solidFill>
            </a:endParaRPr>
          </a:p>
        </p:txBody>
      </p:sp>
      <p:sp>
        <p:nvSpPr>
          <p:cNvPr id="11" name="Rounded Rectangular Callout 10"/>
          <p:cNvSpPr/>
          <p:nvPr/>
        </p:nvSpPr>
        <p:spPr>
          <a:xfrm>
            <a:off x="2980473" y="3157238"/>
            <a:ext cx="988787" cy="638035"/>
          </a:xfrm>
          <a:prstGeom prst="wedgeRoundRectCallout">
            <a:avLst>
              <a:gd name="adj1" fmla="val 7716"/>
              <a:gd name="adj2" fmla="val -79588"/>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vector parallel</a:t>
            </a:r>
            <a:endParaRPr lang="en-US" sz="1600" b="0" dirty="0">
              <a:solidFill>
                <a:schemeClr val="tx1"/>
              </a:solidFill>
            </a:endParaRPr>
          </a:p>
        </p:txBody>
      </p:sp>
      <p:sp>
        <p:nvSpPr>
          <p:cNvPr id="12" name="Rectangle 11"/>
          <p:cNvSpPr/>
          <p:nvPr/>
        </p:nvSpPr>
        <p:spPr>
          <a:xfrm>
            <a:off x="2003835" y="2019896"/>
            <a:ext cx="883969" cy="1775377"/>
          </a:xfrm>
          <a:prstGeom prst="rect">
            <a:avLst/>
          </a:prstGeom>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en-US" sz="1600" b="0" dirty="0" smtClean="0">
                <a:solidFill>
                  <a:schemeClr val="tx1"/>
                </a:solidFill>
              </a:rPr>
              <a:t>serial within a thread</a:t>
            </a:r>
            <a:endParaRPr lang="en-US" sz="1600" b="0" dirty="0">
              <a:solidFill>
                <a:schemeClr val="tx1"/>
              </a:solidFill>
            </a:endParaRPr>
          </a:p>
        </p:txBody>
      </p:sp>
      <p:sp>
        <p:nvSpPr>
          <p:cNvPr id="18" name="Rounded Rectangular Callout 17"/>
          <p:cNvSpPr/>
          <p:nvPr/>
        </p:nvSpPr>
        <p:spPr>
          <a:xfrm>
            <a:off x="4244649" y="1563536"/>
            <a:ext cx="1803161" cy="638035"/>
          </a:xfrm>
          <a:prstGeom prst="wedgeRoundRectCallout">
            <a:avLst>
              <a:gd name="adj1" fmla="val -50398"/>
              <a:gd name="adj2" fmla="val 78952"/>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core L1 cache memory</a:t>
            </a:r>
            <a:endParaRPr lang="en-US" sz="1600" b="0" dirty="0">
              <a:solidFill>
                <a:schemeClr val="tx1"/>
              </a:solidFill>
            </a:endParaRPr>
          </a:p>
        </p:txBody>
      </p:sp>
      <p:sp>
        <p:nvSpPr>
          <p:cNvPr id="19" name="Rounded Rectangular Callout 18"/>
          <p:cNvSpPr/>
          <p:nvPr/>
        </p:nvSpPr>
        <p:spPr>
          <a:xfrm>
            <a:off x="4244649" y="3157238"/>
            <a:ext cx="1803161" cy="638035"/>
          </a:xfrm>
          <a:prstGeom prst="wedgeRoundRectCallout">
            <a:avLst>
              <a:gd name="adj1" fmla="val 3723"/>
              <a:gd name="adj2" fmla="val -125293"/>
              <a:gd name="adj3" fmla="val 1666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dirty="0" smtClean="0">
                <a:solidFill>
                  <a:schemeClr val="tx1"/>
                </a:solidFill>
              </a:rPr>
              <a:t>core L1 cache memory</a:t>
            </a:r>
            <a:endParaRPr lang="en-US" sz="1600" b="0" dirty="0">
              <a:solidFill>
                <a:schemeClr val="tx1"/>
              </a:solidFill>
            </a:endParaRPr>
          </a:p>
        </p:txBody>
      </p:sp>
      <p:sp>
        <p:nvSpPr>
          <p:cNvPr id="20" name="Rounded Rectangular Callout 19"/>
          <p:cNvSpPr/>
          <p:nvPr/>
        </p:nvSpPr>
        <p:spPr>
          <a:xfrm>
            <a:off x="6655039" y="3157238"/>
            <a:ext cx="1803161" cy="638035"/>
          </a:xfrm>
          <a:prstGeom prst="wedgeRoundRectCallout">
            <a:avLst>
              <a:gd name="adj1" fmla="val -58364"/>
              <a:gd name="adj2" fmla="val -112973"/>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solidFill>
                  <a:schemeClr val="tx1"/>
                </a:solidFill>
              </a:rPr>
              <a:t>Accelerator</a:t>
            </a:r>
            <a:r>
              <a:rPr lang="en-US" sz="1600" b="0" dirty="0" smtClean="0">
                <a:solidFill>
                  <a:schemeClr val="tx1"/>
                </a:solidFill>
              </a:rPr>
              <a:t> </a:t>
            </a:r>
            <a:r>
              <a:rPr lang="en-US" b="0" dirty="0" smtClean="0">
                <a:solidFill>
                  <a:schemeClr val="tx1"/>
                </a:solidFill>
              </a:rPr>
              <a:t>global </a:t>
            </a:r>
            <a:r>
              <a:rPr lang="en-US" sz="1600" b="0" dirty="0" smtClean="0">
                <a:solidFill>
                  <a:schemeClr val="tx1"/>
                </a:solidFill>
              </a:rPr>
              <a:t>memory</a:t>
            </a:r>
            <a:endParaRPr lang="en-US" sz="1600" b="0" dirty="0">
              <a:solidFill>
                <a:schemeClr val="tx1"/>
              </a:solidFill>
            </a:endParaRPr>
          </a:p>
        </p:txBody>
      </p:sp>
      <p:pic>
        <p:nvPicPr>
          <p:cNvPr id="13" name="Picture 1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7" y="2380421"/>
            <a:ext cx="5816600" cy="546100"/>
          </a:xfrm>
          <a:prstGeom prst="rect">
            <a:avLst/>
          </a:prstGeom>
        </p:spPr>
      </p:pic>
    </p:spTree>
    <p:extLst>
      <p:ext uri="{BB962C8B-B14F-4D97-AF65-F5344CB8AC3E}">
        <p14:creationId xmlns:p14="http://schemas.microsoft.com/office/powerpoint/2010/main" val="2218478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481854"/>
            <a:ext cx="8785412" cy="533400"/>
          </a:xfrm>
        </p:spPr>
        <p:txBody>
          <a:bodyPr>
            <a:normAutofit fontScale="90000"/>
          </a:bodyPr>
          <a:lstStyle/>
          <a:p>
            <a:r>
              <a:rPr lang="en-US" dirty="0"/>
              <a:t>Expose new dimensions of fine-grained parallelism through </a:t>
            </a:r>
            <a:r>
              <a:rPr lang="en-US" i="1" dirty="0"/>
              <a:t>embedded</a:t>
            </a:r>
            <a:r>
              <a:rPr lang="en-US" dirty="0"/>
              <a:t> approaches</a:t>
            </a:r>
          </a:p>
        </p:txBody>
      </p:sp>
      <p:sp>
        <p:nvSpPr>
          <p:cNvPr id="3" name="Content Placeholder 2"/>
          <p:cNvSpPr>
            <a:spLocks noGrp="1"/>
          </p:cNvSpPr>
          <p:nvPr>
            <p:ph idx="1"/>
          </p:nvPr>
        </p:nvSpPr>
        <p:spPr>
          <a:xfrm>
            <a:off x="209176" y="1299319"/>
            <a:ext cx="8785412" cy="4702872"/>
          </a:xfrm>
        </p:spPr>
        <p:txBody>
          <a:bodyPr>
            <a:normAutofit fontScale="92500" lnSpcReduction="20000"/>
          </a:bodyPr>
          <a:lstStyle/>
          <a:p>
            <a:r>
              <a:rPr lang="en-US" dirty="0" smtClean="0"/>
              <a:t>Uncertainty </a:t>
            </a:r>
            <a:r>
              <a:rPr lang="en-US" dirty="0"/>
              <a:t>propagation is often a better structured calculation than the original simulation</a:t>
            </a:r>
          </a:p>
          <a:p>
            <a:pPr lvl="1"/>
            <a:r>
              <a:rPr lang="en-US" dirty="0"/>
              <a:t>Lots of reuse of data from simulation to simulation</a:t>
            </a:r>
          </a:p>
          <a:p>
            <a:pPr lvl="1"/>
            <a:r>
              <a:rPr lang="en-US" dirty="0"/>
              <a:t>Many UQ methods rely on (local) smoothness, so data generated by solution process is often similar across </a:t>
            </a:r>
            <a:r>
              <a:rPr lang="en-US" dirty="0" smtClean="0"/>
              <a:t>samples</a:t>
            </a:r>
          </a:p>
          <a:p>
            <a:pPr lvl="1"/>
            <a:endParaRPr lang="en-US" dirty="0" smtClean="0"/>
          </a:p>
          <a:p>
            <a:r>
              <a:rPr lang="en-US" dirty="0"/>
              <a:t>Take a holistic view of the entire UQ workflow</a:t>
            </a:r>
          </a:p>
          <a:p>
            <a:pPr lvl="1"/>
            <a:r>
              <a:rPr lang="en-US" dirty="0"/>
              <a:t>Single-point forward simulation is no longer the end-point </a:t>
            </a:r>
          </a:p>
          <a:p>
            <a:pPr lvl="1"/>
            <a:r>
              <a:rPr lang="en-US" dirty="0"/>
              <a:t>Codes are being rewritten for </a:t>
            </a:r>
            <a:r>
              <a:rPr lang="en-US" dirty="0" smtClean="0"/>
              <a:t>new </a:t>
            </a:r>
            <a:r>
              <a:rPr lang="en-US" dirty="0"/>
              <a:t>architectures, why not treat uncertainty propagation as the basic unit of calculation?</a:t>
            </a:r>
          </a:p>
          <a:p>
            <a:endParaRPr lang="en-US" dirty="0" smtClean="0"/>
          </a:p>
          <a:p>
            <a:r>
              <a:rPr lang="en-US" dirty="0" smtClean="0"/>
              <a:t>Improve memory access patterns by inverting the outer UQ/inner solver loop</a:t>
            </a:r>
            <a:endParaRPr lang="en-US" dirty="0"/>
          </a:p>
          <a:p>
            <a:pPr lvl="1"/>
            <a:r>
              <a:rPr lang="en-US" dirty="0" smtClean="0"/>
              <a:t>Stochastic </a:t>
            </a:r>
            <a:r>
              <a:rPr lang="en-US" dirty="0" err="1" smtClean="0"/>
              <a:t>Galerkin</a:t>
            </a:r>
            <a:r>
              <a:rPr lang="en-US" dirty="0" smtClean="0"/>
              <a:t> (3</a:t>
            </a:r>
            <a:r>
              <a:rPr lang="en-US" baseline="30000" dirty="0" smtClean="0"/>
              <a:t>rd</a:t>
            </a:r>
            <a:r>
              <a:rPr lang="en-US" dirty="0" smtClean="0"/>
              <a:t> of 3-year LDRD)</a:t>
            </a:r>
          </a:p>
          <a:p>
            <a:pPr lvl="1"/>
            <a:r>
              <a:rPr lang="en-US" dirty="0" smtClean="0"/>
              <a:t>Embedded ensemble propagation (1</a:t>
            </a:r>
            <a:r>
              <a:rPr lang="en-US" baseline="30000" dirty="0" smtClean="0"/>
              <a:t>st</a:t>
            </a:r>
            <a:r>
              <a:rPr lang="en-US" dirty="0" smtClean="0"/>
              <a:t> of 3-year ASCR)</a:t>
            </a:r>
          </a:p>
        </p:txBody>
      </p:sp>
    </p:spTree>
    <p:extLst>
      <p:ext uri="{BB962C8B-B14F-4D97-AF65-F5344CB8AC3E}">
        <p14:creationId xmlns:p14="http://schemas.microsoft.com/office/powerpoint/2010/main" val="2298045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Xeon Phi 7120P Accelerator</a:t>
            </a:r>
          </a:p>
        </p:txBody>
      </p:sp>
      <p:sp>
        <p:nvSpPr>
          <p:cNvPr id="9" name="Content Placeholder 4"/>
          <p:cNvSpPr>
            <a:spLocks noGrp="1"/>
          </p:cNvSpPr>
          <p:nvPr>
            <p:ph idx="1"/>
          </p:nvPr>
        </p:nvSpPr>
        <p:spPr>
          <a:xfrm>
            <a:off x="685800" y="5066759"/>
            <a:ext cx="7772400" cy="1318546"/>
          </a:xfrm>
        </p:spPr>
        <p:txBody>
          <a:bodyPr>
            <a:normAutofit fontScale="70000" lnSpcReduction="20000"/>
          </a:bodyPr>
          <a:lstStyle/>
          <a:p>
            <a:r>
              <a:rPr lang="en-US" dirty="0" smtClean="0"/>
              <a:t>Simple 3D linear FEM matrix (size </a:t>
            </a:r>
            <a:r>
              <a:rPr lang="en-US" dirty="0"/>
              <a:t>n = </a:t>
            </a:r>
            <a:r>
              <a:rPr lang="en-US" dirty="0" smtClean="0"/>
              <a:t>32x32x32)</a:t>
            </a:r>
            <a:endParaRPr lang="en-US" dirty="0"/>
          </a:p>
          <a:p>
            <a:r>
              <a:rPr lang="en-US" dirty="0"/>
              <a:t>N = polynomial order (larger N, denser blocks)</a:t>
            </a:r>
          </a:p>
          <a:p>
            <a:r>
              <a:rPr lang="en-US" dirty="0" smtClean="0"/>
              <a:t>Significant speedup of polynomial approach except for larger stochastic </a:t>
            </a:r>
            <a:r>
              <a:rPr lang="en-US" dirty="0" err="1" smtClean="0"/>
              <a:t>discretizations</a:t>
            </a:r>
            <a:endParaRPr lang="en-US" dirty="0" smtClean="0"/>
          </a:p>
          <a:p>
            <a:pPr lvl="1"/>
            <a:r>
              <a:rPr lang="en-US" dirty="0"/>
              <a:t>Calculation falls out of L1 </a:t>
            </a:r>
            <a:r>
              <a:rPr lang="en-US" dirty="0" smtClean="0"/>
              <a:t>cache</a:t>
            </a:r>
            <a:endParaRPr lang="en-US" dirty="0"/>
          </a:p>
        </p:txBody>
      </p:sp>
      <p:pic>
        <p:nvPicPr>
          <p:cNvPr id="3" name="Picture 2" descr="mic_flop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6" y="1509889"/>
            <a:ext cx="3945722" cy="3343650"/>
          </a:xfrm>
          <a:prstGeom prst="rect">
            <a:avLst/>
          </a:prstGeom>
          <a:ln>
            <a:solidFill>
              <a:srgbClr val="0000FF"/>
            </a:solidFill>
          </a:ln>
          <a:effectLst>
            <a:outerShdw blurRad="50800" dist="38100" dir="2700000" algn="tl" rotWithShape="0">
              <a:prstClr val="black">
                <a:alpha val="40000"/>
              </a:prstClr>
            </a:outerShdw>
          </a:effectLst>
        </p:spPr>
      </p:pic>
      <p:pic>
        <p:nvPicPr>
          <p:cNvPr id="4" name="Picture 3" descr="mic_speed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217" y="1509206"/>
            <a:ext cx="3629585" cy="3344333"/>
          </a:xfrm>
          <a:prstGeom prst="rect">
            <a:avLst/>
          </a:prstGeom>
          <a:ln>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599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Polynomial Chaos Expansions (PCE)</a:t>
            </a:r>
            <a:endParaRPr lang="en-US" dirty="0"/>
          </a:p>
        </p:txBody>
      </p:sp>
      <p:sp>
        <p:nvSpPr>
          <p:cNvPr id="3" name="Content Placeholder 2"/>
          <p:cNvSpPr>
            <a:spLocks noGrp="1"/>
          </p:cNvSpPr>
          <p:nvPr>
            <p:ph idx="1"/>
          </p:nvPr>
        </p:nvSpPr>
        <p:spPr>
          <a:xfrm>
            <a:off x="228600" y="1281976"/>
            <a:ext cx="8686800" cy="5018196"/>
          </a:xfrm>
        </p:spPr>
        <p:txBody>
          <a:bodyPr>
            <a:normAutofit fontScale="70000" lnSpcReduction="20000"/>
          </a:bodyPr>
          <a:lstStyle/>
          <a:p>
            <a:r>
              <a:rPr lang="en-US" dirty="0" smtClean="0"/>
              <a:t>Steady-state finite dimensional model problem:</a:t>
            </a:r>
          </a:p>
          <a:p>
            <a:endParaRPr lang="en-US" dirty="0" smtClean="0"/>
          </a:p>
          <a:p>
            <a:endParaRPr lang="en-US" dirty="0"/>
          </a:p>
          <a:p>
            <a:pPr marL="457200" lvl="1" indent="0">
              <a:buNone/>
            </a:pPr>
            <a:endParaRPr lang="en-US" dirty="0" smtClean="0"/>
          </a:p>
          <a:p>
            <a:r>
              <a:rPr lang="en-US" dirty="0" smtClean="0"/>
              <a:t>(Global) Polynomial </a:t>
            </a:r>
            <a:r>
              <a:rPr lang="en-US" dirty="0"/>
              <a:t>C</a:t>
            </a:r>
            <a:r>
              <a:rPr lang="en-US" dirty="0" smtClean="0"/>
              <a:t>haos approximation:</a:t>
            </a:r>
          </a:p>
          <a:p>
            <a:endParaRPr lang="en-US" dirty="0" smtClean="0"/>
          </a:p>
          <a:p>
            <a:pPr lvl="1"/>
            <a:endParaRPr lang="en-US" dirty="0" smtClean="0"/>
          </a:p>
          <a:p>
            <a:pPr lvl="1"/>
            <a:endParaRPr lang="en-US" dirty="0" smtClean="0"/>
          </a:p>
          <a:p>
            <a:pPr lvl="1"/>
            <a:endParaRPr lang="en-US" dirty="0"/>
          </a:p>
          <a:p>
            <a:pPr lvl="1"/>
            <a:r>
              <a:rPr lang="en-US" dirty="0" smtClean="0"/>
              <a:t>Multivariate orthogonal polynomials</a:t>
            </a:r>
          </a:p>
          <a:p>
            <a:pPr lvl="1"/>
            <a:r>
              <a:rPr lang="en-US" dirty="0" smtClean="0"/>
              <a:t>Typically constructed as tensor products with total order at most N</a:t>
            </a:r>
          </a:p>
          <a:p>
            <a:pPr lvl="1"/>
            <a:r>
              <a:rPr lang="en-US" dirty="0" smtClean="0"/>
              <a:t>Can be adapted (anisotropic, local support)</a:t>
            </a:r>
          </a:p>
          <a:p>
            <a:pPr lvl="1"/>
            <a:endParaRPr lang="en-US" dirty="0"/>
          </a:p>
          <a:p>
            <a:r>
              <a:rPr lang="en-US" dirty="0" smtClean="0"/>
              <a:t>Non-intrusive polynomial chaos (NIPC, NISP):</a:t>
            </a:r>
          </a:p>
          <a:p>
            <a:endParaRPr lang="en-US" dirty="0" smtClean="0"/>
          </a:p>
          <a:p>
            <a:endParaRPr lang="en-US" dirty="0" smtClean="0"/>
          </a:p>
          <a:p>
            <a:endParaRPr lang="en-US" dirty="0"/>
          </a:p>
          <a:p>
            <a:endParaRPr lang="en-US" dirty="0" smtClean="0"/>
          </a:p>
          <a:p>
            <a:pPr lvl="1"/>
            <a:r>
              <a:rPr lang="en-US" dirty="0" smtClean="0"/>
              <a:t>Sparse-grid quadrature methods for scalability to moderate stochastic dimensions</a:t>
            </a:r>
          </a:p>
        </p:txBody>
      </p:sp>
      <p:pic>
        <p:nvPicPr>
          <p:cNvPr id="4" name="Picture 3" descr="latex-image-1.pdf"/>
          <p:cNvPicPr>
            <a:picLocks noChangeAspect="1"/>
          </p:cNvPicPr>
          <p:nvPr/>
        </p:nvPicPr>
        <p:blipFill>
          <a:blip r:embed="rId2"/>
          <a:stretch>
            <a:fillRect/>
          </a:stretch>
        </p:blipFill>
        <p:spPr>
          <a:xfrm>
            <a:off x="1522413" y="1820329"/>
            <a:ext cx="6096000" cy="2540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94" y="2731769"/>
            <a:ext cx="6870700" cy="6096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94" y="4838646"/>
            <a:ext cx="6934200" cy="622300"/>
          </a:xfrm>
          <a:prstGeom prst="rect">
            <a:avLst/>
          </a:prstGeom>
        </p:spPr>
      </p:pic>
    </p:spTree>
    <p:extLst>
      <p:ext uri="{BB962C8B-B14F-4D97-AF65-F5344CB8AC3E}">
        <p14:creationId xmlns:p14="http://schemas.microsoft.com/office/powerpoint/2010/main" val="2593923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ensemble propagation</a:t>
            </a:r>
            <a:endParaRPr lang="en-US" dirty="0"/>
          </a:p>
        </p:txBody>
      </p:sp>
      <p:sp>
        <p:nvSpPr>
          <p:cNvPr id="3" name="Content Placeholder 2"/>
          <p:cNvSpPr>
            <a:spLocks noGrp="1"/>
          </p:cNvSpPr>
          <p:nvPr>
            <p:ph idx="1"/>
          </p:nvPr>
        </p:nvSpPr>
        <p:spPr>
          <a:xfrm>
            <a:off x="228600" y="1524001"/>
            <a:ext cx="8635056" cy="1136546"/>
          </a:xfrm>
        </p:spPr>
        <p:txBody>
          <a:bodyPr>
            <a:normAutofit fontScale="70000" lnSpcReduction="20000"/>
          </a:bodyPr>
          <a:lstStyle/>
          <a:p>
            <a:r>
              <a:rPr lang="en-US" dirty="0" smtClean="0"/>
              <a:t>PDE:</a:t>
            </a:r>
          </a:p>
          <a:p>
            <a:endParaRPr lang="en-US" dirty="0" smtClean="0"/>
          </a:p>
          <a:p>
            <a:endParaRPr lang="en-US" dirty="0"/>
          </a:p>
          <a:p>
            <a:r>
              <a:rPr lang="en-US" dirty="0" smtClean="0"/>
              <a:t>Propagating </a:t>
            </a:r>
            <a:r>
              <a:rPr lang="en-US" i="1" dirty="0" smtClean="0"/>
              <a:t>m</a:t>
            </a:r>
            <a:r>
              <a:rPr lang="en-US" dirty="0" smtClean="0"/>
              <a:t> samples – block diagonal (nonlinear) system:</a:t>
            </a:r>
          </a:p>
          <a:p>
            <a:endParaRPr lang="en-US" dirty="0" smtClean="0"/>
          </a:p>
          <a:p>
            <a:endParaRPr lang="en-US" dirty="0"/>
          </a:p>
          <a:p>
            <a:endParaRPr lang="en-US" dirty="0" smtClean="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678" y="1769583"/>
            <a:ext cx="1244600" cy="241300"/>
          </a:xfrm>
          <a:prstGeom prst="rect">
            <a:avLst/>
          </a:prstGeom>
        </p:spPr>
      </p:pic>
      <p:pic>
        <p:nvPicPr>
          <p:cNvPr id="9" name="Picture 8" descr="equino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815" y="6403696"/>
            <a:ext cx="766286" cy="331676"/>
          </a:xfrm>
          <a:prstGeom prst="rect">
            <a:avLst/>
          </a:prstGeom>
        </p:spPr>
      </p:pic>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40" y="2810949"/>
            <a:ext cx="7899400" cy="508000"/>
          </a:xfrm>
          <a:prstGeom prst="rect">
            <a:avLst/>
          </a:prstGeom>
        </p:spPr>
      </p:pic>
      <p:pic>
        <p:nvPicPr>
          <p:cNvPr id="11" name="Picture 10" descr="diag.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840" y="3651349"/>
            <a:ext cx="1989934" cy="201029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pic>
      <p:cxnSp>
        <p:nvCxnSpPr>
          <p:cNvPr id="13" name="Straight Connector 12"/>
          <p:cNvCxnSpPr/>
          <p:nvPr/>
        </p:nvCxnSpPr>
        <p:spPr>
          <a:xfrm flipV="1">
            <a:off x="2688328" y="3651349"/>
            <a:ext cx="2327874" cy="89857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06914" y="4543730"/>
            <a:ext cx="4501872" cy="111791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706914" y="3651349"/>
            <a:ext cx="4501872" cy="879991"/>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06914" y="4549925"/>
            <a:ext cx="2309288" cy="1111715"/>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11" descr="spati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6202" y="3651349"/>
            <a:ext cx="2192584" cy="2010291"/>
          </a:xfrm>
          <a:prstGeom prst="rect">
            <a:avLst/>
          </a:prstGeom>
          <a:ln>
            <a:solidFill>
              <a:srgbClr val="0000FF"/>
            </a:solidFill>
          </a:ln>
          <a:effectLst>
            <a:outerShdw blurRad="50800" dist="38100" dir="2700000" algn="tl" rotWithShape="0">
              <a:prstClr val="black">
                <a:alpha val="40000"/>
              </a:prstClr>
            </a:outerShdw>
          </a:effectLst>
        </p:spPr>
      </p:pic>
      <p:pic>
        <p:nvPicPr>
          <p:cNvPr id="5" name="Picture 4" descr="CMYK_Color-Seal_Green-Mark_SC_Horizont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403696"/>
            <a:ext cx="1944098" cy="333273"/>
          </a:xfrm>
          <a:prstGeom prst="rect">
            <a:avLst/>
          </a:prstGeom>
        </p:spPr>
      </p:pic>
    </p:spTree>
    <p:extLst>
      <p:ext uri="{BB962C8B-B14F-4D97-AF65-F5344CB8AC3E}">
        <p14:creationId xmlns:p14="http://schemas.microsoft.com/office/powerpoint/2010/main" val="3285113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at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340" y="2653297"/>
            <a:ext cx="2192584" cy="2010291"/>
          </a:xfrm>
          <a:prstGeom prst="rect">
            <a:avLst/>
          </a:prstGeom>
          <a:ln>
            <a:solidFill>
              <a:srgbClr val="0000FF"/>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Simultaneous ensemble propagation</a:t>
            </a:r>
            <a:endParaRPr lang="en-US" dirty="0"/>
          </a:p>
        </p:txBody>
      </p:sp>
      <p:sp>
        <p:nvSpPr>
          <p:cNvPr id="3" name="Content Placeholder 2"/>
          <p:cNvSpPr>
            <a:spLocks noGrp="1"/>
          </p:cNvSpPr>
          <p:nvPr>
            <p:ph idx="1"/>
          </p:nvPr>
        </p:nvSpPr>
        <p:spPr>
          <a:xfrm>
            <a:off x="228600" y="1524001"/>
            <a:ext cx="8635056" cy="4527854"/>
          </a:xfrm>
        </p:spPr>
        <p:txBody>
          <a:bodyPr>
            <a:normAutofit fontScale="70000" lnSpcReduction="20000"/>
          </a:bodyPr>
          <a:lstStyle/>
          <a:p>
            <a:r>
              <a:rPr lang="en-US" dirty="0"/>
              <a:t>Commute </a:t>
            </a:r>
            <a:r>
              <a:rPr lang="en-US" dirty="0" err="1"/>
              <a:t>Kronecker</a:t>
            </a:r>
            <a:r>
              <a:rPr lang="en-US" dirty="0"/>
              <a:t> products (just a reordering of </a:t>
            </a:r>
            <a:r>
              <a:rPr lang="en-US" dirty="0" err="1"/>
              <a:t>DoFs</a:t>
            </a:r>
            <a:r>
              <a:rPr lang="en-US" dirty="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a:p>
            <a:endParaRPr lang="en-US" dirty="0"/>
          </a:p>
          <a:p>
            <a:endParaRPr lang="en-US" dirty="0"/>
          </a:p>
          <a:p>
            <a:r>
              <a:rPr lang="en-US" dirty="0"/>
              <a:t>Each sample-dependent scalar replaced by length-</a:t>
            </a:r>
            <a:r>
              <a:rPr lang="en-US" i="1" dirty="0"/>
              <a:t>m</a:t>
            </a:r>
            <a:r>
              <a:rPr lang="en-US" dirty="0"/>
              <a:t> array</a:t>
            </a:r>
          </a:p>
          <a:p>
            <a:pPr lvl="1"/>
            <a:r>
              <a:rPr lang="en-US" dirty="0"/>
              <a:t>Automatically reuse non-sample dependent data</a:t>
            </a:r>
          </a:p>
          <a:p>
            <a:pPr lvl="1"/>
            <a:r>
              <a:rPr lang="en-US" dirty="0"/>
              <a:t>Sparse accesses amortized across ensemble</a:t>
            </a:r>
          </a:p>
          <a:p>
            <a:pPr lvl="1"/>
            <a:r>
              <a:rPr lang="en-US" dirty="0"/>
              <a:t>Math on ensemble naturally maps to vector arithmetic</a:t>
            </a:r>
          </a:p>
          <a:p>
            <a:endParaRPr lang="en-US" dirty="0" smtClean="0"/>
          </a:p>
          <a:p>
            <a:endParaRPr lang="en-US" dirty="0"/>
          </a:p>
          <a:p>
            <a:endParaRPr lang="en-US" dirty="0" smtClean="0"/>
          </a:p>
        </p:txBody>
      </p:sp>
      <p:cxnSp>
        <p:nvCxnSpPr>
          <p:cNvPr id="13" name="Straight Connector 12"/>
          <p:cNvCxnSpPr/>
          <p:nvPr/>
        </p:nvCxnSpPr>
        <p:spPr>
          <a:xfrm flipV="1">
            <a:off x="2860908" y="2653298"/>
            <a:ext cx="2155294" cy="73321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860908" y="3386508"/>
            <a:ext cx="4145228" cy="127708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860908" y="2653297"/>
            <a:ext cx="4145228" cy="733211"/>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60908" y="3386508"/>
            <a:ext cx="2155294" cy="127708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51" y="1909910"/>
            <a:ext cx="8293100" cy="508000"/>
          </a:xfrm>
          <a:prstGeom prst="rect">
            <a:avLst/>
          </a:prstGeom>
        </p:spPr>
      </p:pic>
      <p:pic>
        <p:nvPicPr>
          <p:cNvPr id="11" name="Picture 10" descr="dia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202" y="2653297"/>
            <a:ext cx="1989934" cy="201029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pic>
      <p:pic>
        <p:nvPicPr>
          <p:cNvPr id="15" name="Picture 14" descr="equinox.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815" y="6403696"/>
            <a:ext cx="766286" cy="331676"/>
          </a:xfrm>
          <a:prstGeom prst="rect">
            <a:avLst/>
          </a:prstGeom>
        </p:spPr>
      </p:pic>
      <p:pic>
        <p:nvPicPr>
          <p:cNvPr id="19" name="Picture 18" descr="CMYK_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03696"/>
            <a:ext cx="1944098" cy="333273"/>
          </a:xfrm>
          <a:prstGeom prst="rect">
            <a:avLst/>
          </a:prstGeom>
        </p:spPr>
      </p:pic>
    </p:spTree>
    <p:extLst>
      <p:ext uri="{BB962C8B-B14F-4D97-AF65-F5344CB8AC3E}">
        <p14:creationId xmlns:p14="http://schemas.microsoft.com/office/powerpoint/2010/main" val="17147685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Speed-up for PDE Assembly</a:t>
            </a:r>
            <a:endParaRPr lang="en-US"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83" y="1359781"/>
            <a:ext cx="4368800" cy="5041900"/>
          </a:xfrm>
          <a:prstGeom prst="rect">
            <a:avLst/>
          </a:prstGeom>
        </p:spPr>
      </p:pic>
      <p:sp>
        <p:nvSpPr>
          <p:cNvPr id="11" name="Content Placeholder 2"/>
          <p:cNvSpPr>
            <a:spLocks noGrp="1"/>
          </p:cNvSpPr>
          <p:nvPr>
            <p:ph idx="1"/>
          </p:nvPr>
        </p:nvSpPr>
        <p:spPr>
          <a:xfrm>
            <a:off x="5105686" y="1459220"/>
            <a:ext cx="3931988" cy="4950590"/>
          </a:xfrm>
        </p:spPr>
        <p:txBody>
          <a:bodyPr>
            <a:normAutofit fontScale="77500" lnSpcReduction="20000"/>
          </a:bodyPr>
          <a:lstStyle/>
          <a:p>
            <a:r>
              <a:rPr lang="en-US" dirty="0" smtClean="0"/>
              <a:t>Halo exchange</a:t>
            </a:r>
          </a:p>
          <a:p>
            <a:pPr lvl="1"/>
            <a:r>
              <a:rPr lang="en-US" dirty="0" smtClean="0"/>
              <a:t>Amortize MPI latency across ensemble</a:t>
            </a:r>
          </a:p>
          <a:p>
            <a:pPr marL="171450" indent="0">
              <a:buNone/>
            </a:pPr>
            <a:endParaRPr lang="en-US" dirty="0"/>
          </a:p>
          <a:p>
            <a:r>
              <a:rPr lang="en-US" dirty="0" smtClean="0"/>
              <a:t>Gather</a:t>
            </a:r>
          </a:p>
          <a:p>
            <a:pPr lvl="1"/>
            <a:r>
              <a:rPr lang="en-US" dirty="0" smtClean="0"/>
              <a:t>Reuse node-index map (mesh)</a:t>
            </a:r>
          </a:p>
          <a:p>
            <a:pPr lvl="1"/>
            <a:r>
              <a:rPr lang="en-US" dirty="0" smtClean="0"/>
              <a:t>Replace sparse with contiguous loads</a:t>
            </a:r>
          </a:p>
          <a:p>
            <a:pPr marL="171450" indent="0">
              <a:buNone/>
            </a:pPr>
            <a:endParaRPr lang="en-US" dirty="0"/>
          </a:p>
          <a:p>
            <a:r>
              <a:rPr lang="en-US" dirty="0" smtClean="0"/>
              <a:t>Local residual/</a:t>
            </a:r>
            <a:r>
              <a:rPr lang="en-US" dirty="0" err="1" smtClean="0"/>
              <a:t>Jacobian</a:t>
            </a:r>
            <a:endParaRPr lang="en-US" dirty="0" smtClean="0"/>
          </a:p>
          <a:p>
            <a:pPr lvl="1"/>
            <a:r>
              <a:rPr lang="en-US" dirty="0" err="1" smtClean="0"/>
              <a:t>Vectorized</a:t>
            </a:r>
            <a:r>
              <a:rPr lang="en-US" dirty="0" smtClean="0"/>
              <a:t> math</a:t>
            </a:r>
          </a:p>
          <a:p>
            <a:pPr marL="171450" indent="0">
              <a:buNone/>
            </a:pPr>
            <a:endParaRPr lang="en-US" dirty="0" smtClean="0"/>
          </a:p>
          <a:p>
            <a:r>
              <a:rPr lang="en-US" dirty="0" smtClean="0"/>
              <a:t>Scatter</a:t>
            </a:r>
          </a:p>
          <a:p>
            <a:pPr lvl="1"/>
            <a:r>
              <a:rPr lang="en-US" dirty="0"/>
              <a:t>Reuse node-index map </a:t>
            </a:r>
            <a:r>
              <a:rPr lang="en-US" dirty="0" smtClean="0"/>
              <a:t>and element graph (</a:t>
            </a:r>
            <a:r>
              <a:rPr lang="en-US" dirty="0"/>
              <a:t>mesh)</a:t>
            </a:r>
          </a:p>
          <a:p>
            <a:pPr lvl="1"/>
            <a:r>
              <a:rPr lang="en-US" dirty="0"/>
              <a:t>Replace sparse with contiguous </a:t>
            </a:r>
            <a:r>
              <a:rPr lang="en-US" dirty="0" smtClean="0"/>
              <a:t>stores</a:t>
            </a:r>
            <a:endParaRPr lang="en-US" dirty="0"/>
          </a:p>
        </p:txBody>
      </p:sp>
    </p:spTree>
    <p:extLst>
      <p:ext uri="{BB962C8B-B14F-4D97-AF65-F5344CB8AC3E}">
        <p14:creationId xmlns:p14="http://schemas.microsoft.com/office/powerpoint/2010/main" val="27760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Speed-up for Sparse Solvers</a:t>
            </a:r>
            <a:endParaRPr lang="en-US" dirty="0"/>
          </a:p>
        </p:txBody>
      </p:sp>
      <p:sp>
        <p:nvSpPr>
          <p:cNvPr id="11" name="Content Placeholder 2"/>
          <p:cNvSpPr>
            <a:spLocks noGrp="1"/>
          </p:cNvSpPr>
          <p:nvPr>
            <p:ph idx="1"/>
          </p:nvPr>
        </p:nvSpPr>
        <p:spPr>
          <a:xfrm>
            <a:off x="5105686" y="1459220"/>
            <a:ext cx="3931988" cy="4950590"/>
          </a:xfrm>
        </p:spPr>
        <p:txBody>
          <a:bodyPr>
            <a:normAutofit fontScale="77500" lnSpcReduction="20000"/>
          </a:bodyPr>
          <a:lstStyle/>
          <a:p>
            <a:r>
              <a:rPr lang="en-US" dirty="0" smtClean="0"/>
              <a:t>Sparse matrix-vector products</a:t>
            </a:r>
          </a:p>
          <a:p>
            <a:pPr lvl="1"/>
            <a:r>
              <a:rPr lang="en-US" dirty="0" smtClean="0"/>
              <a:t>Amortize MPI latency in halo exchange</a:t>
            </a:r>
          </a:p>
          <a:p>
            <a:pPr lvl="1"/>
            <a:r>
              <a:rPr lang="en-US" dirty="0" smtClean="0"/>
              <a:t>Reuse matrix graph</a:t>
            </a:r>
          </a:p>
          <a:p>
            <a:pPr lvl="1"/>
            <a:r>
              <a:rPr lang="en-US" dirty="0" smtClean="0"/>
              <a:t>Replace sparse with contiguous loads</a:t>
            </a:r>
          </a:p>
          <a:p>
            <a:pPr lvl="1"/>
            <a:r>
              <a:rPr lang="en-US" dirty="0" smtClean="0"/>
              <a:t>Vector arithmetic</a:t>
            </a:r>
          </a:p>
          <a:p>
            <a:pPr marL="171450" indent="0">
              <a:buNone/>
            </a:pPr>
            <a:endParaRPr lang="en-US" dirty="0"/>
          </a:p>
          <a:p>
            <a:r>
              <a:rPr lang="en-US" dirty="0" smtClean="0"/>
              <a:t>Dot-products</a:t>
            </a:r>
          </a:p>
          <a:p>
            <a:pPr lvl="1"/>
            <a:r>
              <a:rPr lang="en-US" dirty="0" smtClean="0"/>
              <a:t>Amortize MPI latency</a:t>
            </a:r>
          </a:p>
          <a:p>
            <a:pPr marL="171450" indent="0">
              <a:buNone/>
            </a:pPr>
            <a:endParaRPr lang="en-US" dirty="0"/>
          </a:p>
          <a:p>
            <a:r>
              <a:rPr lang="en-US" dirty="0" err="1" smtClean="0"/>
              <a:t>Preconditioners</a:t>
            </a:r>
            <a:endParaRPr lang="en-US" dirty="0" smtClean="0"/>
          </a:p>
          <a:p>
            <a:pPr lvl="1"/>
            <a:r>
              <a:rPr lang="en-US" dirty="0" smtClean="0"/>
              <a:t>Sparse mat-</a:t>
            </a:r>
            <a:r>
              <a:rPr lang="en-US" dirty="0" err="1" smtClean="0"/>
              <a:t>vecs</a:t>
            </a:r>
            <a:endParaRPr lang="en-US" dirty="0" smtClean="0"/>
          </a:p>
          <a:p>
            <a:pPr lvl="1"/>
            <a:r>
              <a:rPr lang="en-US" dirty="0" smtClean="0"/>
              <a:t>Sparse factorizations/triangular-solves</a:t>
            </a:r>
          </a:p>
          <a:p>
            <a:pPr lvl="1"/>
            <a:r>
              <a:rPr lang="en-US" dirty="0" smtClean="0"/>
              <a:t>Smaller, more unstructured matrices</a:t>
            </a:r>
          </a:p>
        </p:txBody>
      </p:sp>
      <p:sp>
        <p:nvSpPr>
          <p:cNvPr id="5" name="Content Placeholder 2"/>
          <p:cNvSpPr txBox="1">
            <a:spLocks/>
          </p:cNvSpPr>
          <p:nvPr/>
        </p:nvSpPr>
        <p:spPr bwMode="auto">
          <a:xfrm>
            <a:off x="406257" y="1459220"/>
            <a:ext cx="3931988" cy="495059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normAutofit fontScale="85000" lnSpcReduction="20000"/>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612900"/>
                </a:solidFill>
                <a:latin typeface="+mn-lt"/>
                <a:ea typeface="ＭＳ Ｐゴシック" charset="-128"/>
              </a:defRPr>
            </a:lvl2pPr>
            <a:lvl3pPr marL="1085850" indent="-171450" algn="l" rtl="0" eaLnBrk="0" fontAlgn="base" hangingPunct="0">
              <a:spcBef>
                <a:spcPct val="20000"/>
              </a:spcBef>
              <a:spcAft>
                <a:spcPct val="0"/>
              </a:spcAft>
              <a:buSzPct val="100000"/>
              <a:buChar char="•"/>
              <a:defRPr sz="2000" b="1">
                <a:solidFill>
                  <a:srgbClr val="612900"/>
                </a:solidFill>
                <a:latin typeface="+mn-lt"/>
                <a:ea typeface="ＭＳ Ｐゴシック" charset="-128"/>
              </a:defRPr>
            </a:lvl3pPr>
            <a:lvl4pPr marL="1543050" indent="-171450" algn="l" rtl="0" eaLnBrk="0" fontAlgn="base" hangingPunct="0">
              <a:spcBef>
                <a:spcPct val="20000"/>
              </a:spcBef>
              <a:spcAft>
                <a:spcPct val="0"/>
              </a:spcAft>
              <a:buSzPct val="100000"/>
              <a:buChar char="–"/>
              <a:defRPr b="1">
                <a:solidFill>
                  <a:srgbClr val="612900"/>
                </a:solidFill>
                <a:latin typeface="+mn-lt"/>
                <a:ea typeface="ＭＳ Ｐゴシック" charset="-128"/>
              </a:defRPr>
            </a:lvl4pPr>
            <a:lvl5pPr marL="1943100" indent="-114300" algn="l" rtl="0" eaLnBrk="0" fontAlgn="base" hangingPunct="0">
              <a:spcBef>
                <a:spcPct val="20000"/>
              </a:spcBef>
              <a:spcAft>
                <a:spcPct val="0"/>
              </a:spcAft>
              <a:buSzPct val="100000"/>
              <a:buChar char="•"/>
              <a:defRPr b="1">
                <a:solidFill>
                  <a:srgbClr val="612900"/>
                </a:solidFill>
                <a:latin typeface="+mn-lt"/>
                <a:ea typeface="ＭＳ Ｐゴシック" charset="-128"/>
              </a:defRPr>
            </a:lvl5pPr>
            <a:lvl6pPr marL="24003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6pPr>
            <a:lvl7pPr marL="28575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7pPr>
            <a:lvl8pPr marL="33147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8pPr>
            <a:lvl9pPr marL="3771900" indent="-114300" algn="l" rtl="0" eaLnBrk="0" fontAlgn="base" hangingPunct="0">
              <a:spcBef>
                <a:spcPct val="20000"/>
              </a:spcBef>
              <a:spcAft>
                <a:spcPct val="0"/>
              </a:spcAft>
              <a:buSzPct val="100000"/>
              <a:buChar char="•"/>
              <a:defRPr b="1">
                <a:solidFill>
                  <a:srgbClr val="000000"/>
                </a:solidFill>
                <a:latin typeface="+mn-lt"/>
                <a:ea typeface="ＭＳ Ｐゴシック" charset="-128"/>
              </a:defRPr>
            </a:lvl9pPr>
          </a:lstStyle>
          <a:p>
            <a:r>
              <a:rPr lang="en-US" dirty="0" smtClean="0"/>
              <a:t>Ingredients to sparse linear system solvers (CG, GMRES, …)</a:t>
            </a:r>
          </a:p>
          <a:p>
            <a:pPr lvl="1"/>
            <a:r>
              <a:rPr lang="en-US" dirty="0" smtClean="0"/>
              <a:t>Sparse matrix-vector products</a:t>
            </a:r>
          </a:p>
          <a:p>
            <a:pPr lvl="1"/>
            <a:endParaRPr lang="en-US" dirty="0"/>
          </a:p>
          <a:p>
            <a:pPr lvl="1"/>
            <a:endParaRPr lang="en-US" dirty="0" smtClean="0"/>
          </a:p>
          <a:p>
            <a:pPr lvl="1"/>
            <a:endParaRPr lang="en-US" dirty="0" smtClean="0"/>
          </a:p>
          <a:p>
            <a:pPr lvl="1"/>
            <a:r>
              <a:rPr lang="en-US" dirty="0" smtClean="0"/>
              <a:t>Dot-products</a:t>
            </a:r>
          </a:p>
          <a:p>
            <a:pPr lvl="1"/>
            <a:r>
              <a:rPr lang="en-US" dirty="0" err="1" smtClean="0"/>
              <a:t>Preconditioners</a:t>
            </a:r>
            <a:endParaRPr lang="en-US" dirty="0"/>
          </a:p>
          <a:p>
            <a:pPr lvl="2"/>
            <a:r>
              <a:rPr lang="en-US" dirty="0" smtClean="0"/>
              <a:t>Relaxation-based (Jacobi, Gauss-Seidel, …)</a:t>
            </a:r>
          </a:p>
          <a:p>
            <a:pPr lvl="2"/>
            <a:r>
              <a:rPr lang="en-US" dirty="0" smtClean="0"/>
              <a:t>Incomplete factorizations (ILU, IC, …)</a:t>
            </a:r>
          </a:p>
          <a:p>
            <a:pPr lvl="2"/>
            <a:r>
              <a:rPr lang="en-US" dirty="0" smtClean="0"/>
              <a:t>Polynomial (</a:t>
            </a:r>
            <a:r>
              <a:rPr lang="en-US" dirty="0" err="1" smtClean="0"/>
              <a:t>Chebyshev</a:t>
            </a:r>
            <a:r>
              <a:rPr lang="en-US" dirty="0" smtClean="0"/>
              <a:t>, …)</a:t>
            </a:r>
          </a:p>
          <a:p>
            <a:pPr lvl="2"/>
            <a:r>
              <a:rPr lang="en-US" dirty="0" smtClean="0"/>
              <a:t>Multilevel (Algebraic/Geometric </a:t>
            </a:r>
            <a:r>
              <a:rPr lang="en-US" dirty="0" err="1" smtClean="0"/>
              <a:t>multigrid</a:t>
            </a:r>
            <a:r>
              <a:rPr lang="en-US" dirty="0" smtClean="0"/>
              <a:t>)</a:t>
            </a:r>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67" y="2791210"/>
            <a:ext cx="4165600" cy="762000"/>
          </a:xfrm>
          <a:prstGeom prst="rect">
            <a:avLst/>
          </a:prstGeom>
        </p:spPr>
      </p:pic>
    </p:spTree>
    <p:extLst>
      <p:ext uri="{BB962C8B-B14F-4D97-AF65-F5344CB8AC3E}">
        <p14:creationId xmlns:p14="http://schemas.microsoft.com/office/powerpoint/2010/main" val="197668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7" tIns="44450" rIns="90487" bIns="44450" numCol="1" anchor="t" anchorCtr="0" compatLnSpc="1">
        <a:prstTxWarp prst="textNoShape">
          <a:avLst/>
        </a:prstTxWarp>
      </a:bodyPr>
      <a:lstStyle>
        <a:defPPr marL="0" marR="0" indent="0" algn="l" defTabSz="839788" rtl="0" eaLnBrk="0" fontAlgn="base" latinLnBrk="0" hangingPunct="0">
          <a:lnSpc>
            <a:spcPct val="100000"/>
          </a:lnSpc>
          <a:spcBef>
            <a:spcPct val="20000"/>
          </a:spcBef>
          <a:spcAft>
            <a:spcPct val="0"/>
          </a:spcAft>
          <a:buClrTx/>
          <a:buSzPct val="100000"/>
          <a:buFontTx/>
          <a:buNone/>
          <a:tabLst/>
          <a:defRPr kumimoji="0" lang="en-US" sz="16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7" tIns="44450" rIns="90487" bIns="44450" numCol="1" anchor="t" anchorCtr="0" compatLnSpc="1">
        <a:prstTxWarp prst="textNoShape">
          <a:avLst/>
        </a:prstTxWarp>
      </a:bodyPr>
      <a:lstStyle>
        <a:defPPr marL="0" marR="0" indent="0" algn="l" defTabSz="839788" rtl="0" eaLnBrk="0" fontAlgn="base" latinLnBrk="0" hangingPunct="0">
          <a:lnSpc>
            <a:spcPct val="100000"/>
          </a:lnSpc>
          <a:spcBef>
            <a:spcPct val="20000"/>
          </a:spcBef>
          <a:spcAft>
            <a:spcPct val="0"/>
          </a:spcAft>
          <a:buClrTx/>
          <a:buSzPct val="100000"/>
          <a:buFontTx/>
          <a:buNone/>
          <a:tabLst/>
          <a:defRPr kumimoji="0" lang="en-US" sz="1600" b="1" i="0" u="none" strike="noStrike" cap="none" normalizeH="0" baseline="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46503</TotalTime>
  <Words>3397</Words>
  <Application>Microsoft Macintosh PowerPoint</Application>
  <PresentationFormat>On-screen Show (4:3)</PresentationFormat>
  <Paragraphs>881</Paragraphs>
  <Slides>40</Slides>
  <Notes>10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Uncertainty Quantification for Next-Generation Architectures</vt:lpstr>
      <vt:lpstr>Can Exascale Solve the UQ Challenge?</vt:lpstr>
      <vt:lpstr>Emerging Architectures Motivate New  Approaches to Predictive Simulation</vt:lpstr>
      <vt:lpstr>Expose new dimensions of fine-grained parallelism through embedded approaches</vt:lpstr>
      <vt:lpstr>Polynomial Chaos Expansions (PCE)</vt:lpstr>
      <vt:lpstr>Simultaneous ensemble propagation</vt:lpstr>
      <vt:lpstr>Simultaneous ensemble propagation</vt:lpstr>
      <vt:lpstr>Potential Speed-up for PDE Assembly</vt:lpstr>
      <vt:lpstr>Potential Speed-up for Sparse Solvers</vt:lpstr>
      <vt:lpstr>Stokhos:  Trilinos Tools for Embedded UQ Methods</vt:lpstr>
      <vt:lpstr>Ensemble Scalar Type</vt:lpstr>
      <vt:lpstr>Kokkos Integration</vt:lpstr>
      <vt:lpstr>Template-Based Generic Programming Orthogonalizes Physics and Embedded Algorithm R&amp;D</vt:lpstr>
      <vt:lpstr>Techniques Prototyped in FENL Mini-App</vt:lpstr>
      <vt:lpstr>Ensemble Assembly Speed-Up</vt:lpstr>
      <vt:lpstr>Ensemble MPI Halo-Exchange Speed-Up</vt:lpstr>
      <vt:lpstr>Ensemble Matrix-Vector Product Speed-Up</vt:lpstr>
      <vt:lpstr>Ensemble CG Speed-Up</vt:lpstr>
      <vt:lpstr>Ensemble AMG-Preconditioned CG Speed-Up</vt:lpstr>
      <vt:lpstr>Embedded Stochastic Galerkin UQ Methods</vt:lpstr>
      <vt:lpstr>Structure of Galerkin Operator</vt:lpstr>
      <vt:lpstr>Commuted SG Matrix Multiply</vt:lpstr>
      <vt:lpstr>Performance driven by C(i,j,k) tensor</vt:lpstr>
      <vt:lpstr>Commuted SG Mat-Vec Throughput</vt:lpstr>
      <vt:lpstr>Commuted SG Mat-Vec Speed-Up</vt:lpstr>
      <vt:lpstr>Concluding Remarks</vt:lpstr>
      <vt:lpstr>PowerPoint Presentation</vt:lpstr>
      <vt:lpstr>Kokkos: A Manycore Device Performance Portability Library for C++ HPC Applications*</vt:lpstr>
      <vt:lpstr>Tpetra: Foundational Layer / Library for Sparse Linear Algebra Solvers on Next-Generation Architectures*</vt:lpstr>
      <vt:lpstr>Kokkos Linear Algebra Kernels</vt:lpstr>
      <vt:lpstr>Sandy Bridge CPU (4-wide vector)</vt:lpstr>
      <vt:lpstr>NVIDIA Kepler K40 (32-wide warp)</vt:lpstr>
      <vt:lpstr>Intel Xeon Phi 7120 (8-wide vector)</vt:lpstr>
      <vt:lpstr>SG Linear Systems</vt:lpstr>
      <vt:lpstr>Multicore-CPU:  One-level Concurrency</vt:lpstr>
      <vt:lpstr>Intel Sandy Bridge CPU</vt:lpstr>
      <vt:lpstr>Manycore-GPU:  Two-level Concurrency</vt:lpstr>
      <vt:lpstr>NVIDIA K40 GPU</vt:lpstr>
      <vt:lpstr>Manycore-Accelerator:  Two-level Concurrency</vt:lpstr>
      <vt:lpstr>Intel Xeon Phi 7120P Accelerator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32pt</dc:title>
  <cp:lastModifiedBy>Eric Phipps</cp:lastModifiedBy>
  <cp:revision>1322</cp:revision>
  <cp:lastPrinted>2001-12-04T02:38:31Z</cp:lastPrinted>
  <dcterms:created xsi:type="dcterms:W3CDTF">2010-07-20T14:36:05Z</dcterms:created>
  <dcterms:modified xsi:type="dcterms:W3CDTF">2014-08-06T21:13:58Z</dcterms:modified>
</cp:coreProperties>
</file>